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8D20AE9-E2A6-4724-8297-9171D22C9DB3}" type="slidenum">
              <a:rPr lang="en-US" smtClean="0">
                <a:latin typeface="Arial" charset="0"/>
              </a:rPr>
              <a:pPr eaLnBrk="1" hangingPunct="1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4255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99B19-FD66-4A14-8048-2CEFAB8CAC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0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59D1-684C-4223-A730-7A76D92832AC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892CB-9399-41B0-9F07-02037E34347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45064-DAE0-434C-BFD1-880AC372760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FD8-8009-4B5D-8747-5D0820BB2042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5EF8-F3DC-4943-98F9-2F0971A63795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3DA0-D7D2-498C-B7F2-2C04BF4F81B2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68554-9870-4093-981A-D58B2300C1A8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D935-96C4-4188-8E80-35038C4193B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954B-A685-4AE4-B62C-D562BAC308D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E4FD7-7B7B-479B-9D56-560A9E44C75C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873A-9D38-429B-B05C-A7033AB54F7D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BE501-115E-49F2-B7FB-06B6B78EE50B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72AC6-4FFA-4B7E-8D23-A6415663082E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52A2-468D-4742-BB9F-444BE4200F47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5A83-54AC-43AB-B55D-3758F070925B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DCA28-ADAC-4FD2-921D-4320CB9A95D8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58EE9-9A72-4596-9DEA-BBDA834E03C6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6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7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8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45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r>
              <a:rPr lang="en-US" sz="4000" dirty="0"/>
              <a:t>LL and Recursive-Descent Parsing</a:t>
            </a:r>
            <a:br>
              <a:rPr lang="en-US" sz="4000" dirty="0"/>
            </a:br>
            <a:endParaRPr lang="en-US" sz="4000" dirty="0" smtClean="0"/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BCS 307 – Compiler Construction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46D59F3C-2A37-4030-B47E-703537714C95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Table-Driven LL(k) Parsers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As with LR(k), a table-driven parser can be constructed from the grammar</a:t>
            </a:r>
          </a:p>
          <a:p>
            <a:pPr eaLnBrk="1" hangingPunct="1"/>
            <a:r>
              <a:rPr lang="en-US" sz="2800"/>
              <a:t>Example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/>
              <a:t>	1.  </a:t>
            </a:r>
            <a:r>
              <a:rPr lang="en-US" sz="2400" i="1"/>
              <a:t>S</a:t>
            </a:r>
            <a:r>
              <a:rPr lang="en-US" sz="2400"/>
              <a:t> ::= ( </a:t>
            </a:r>
            <a:r>
              <a:rPr lang="en-US" sz="2400" i="1"/>
              <a:t>S</a:t>
            </a:r>
            <a:r>
              <a:rPr lang="en-US" sz="2400"/>
              <a:t>  ) </a:t>
            </a:r>
            <a:r>
              <a:rPr lang="en-US" sz="2400" i="1"/>
              <a:t>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/>
              <a:t>	2.  </a:t>
            </a:r>
            <a:r>
              <a:rPr lang="en-US" sz="2400" i="1"/>
              <a:t>S</a:t>
            </a:r>
            <a:r>
              <a:rPr lang="en-US" sz="2400"/>
              <a:t> ::= [ </a:t>
            </a:r>
            <a:r>
              <a:rPr lang="en-US" sz="2400" i="1"/>
              <a:t>S</a:t>
            </a:r>
            <a:r>
              <a:rPr lang="en-US" sz="2400"/>
              <a:t>  ] </a:t>
            </a:r>
            <a:r>
              <a:rPr lang="en-US" sz="2400" i="1"/>
              <a:t>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/>
              <a:t>	3.  </a:t>
            </a:r>
            <a:r>
              <a:rPr lang="en-US" sz="2400" i="1"/>
              <a:t>S</a:t>
            </a:r>
            <a:r>
              <a:rPr lang="en-US" sz="2400"/>
              <a:t> ::= </a:t>
            </a:r>
            <a:r>
              <a:rPr lang="el-GR" sz="2400"/>
              <a:t>ε</a:t>
            </a:r>
            <a:endParaRPr lang="en-US" sz="2400"/>
          </a:p>
          <a:p>
            <a:pPr eaLnBrk="1" hangingPunct="1"/>
            <a:r>
              <a:rPr lang="en-US" sz="2800"/>
              <a:t>Table</a:t>
            </a:r>
          </a:p>
        </p:txBody>
      </p:sp>
      <p:graphicFrame>
        <p:nvGraphicFramePr>
          <p:cNvPr id="351268" name="Group 36"/>
          <p:cNvGraphicFramePr>
            <a:graphicFrameLocks noGrp="1"/>
          </p:cNvGraphicFramePr>
          <p:nvPr>
            <p:ph sz="half" idx="4294967295"/>
            <p:custDataLst>
              <p:tags r:id="rId4"/>
            </p:custDataLst>
          </p:nvPr>
        </p:nvGraphicFramePr>
        <p:xfrm>
          <a:off x="3352800" y="5164138"/>
          <a:ext cx="4687888" cy="931862"/>
        </p:xfrm>
        <a:graphic>
          <a:graphicData uri="http://schemas.openxmlformats.org/drawingml/2006/table">
            <a:tbl>
              <a:tblPr/>
              <a:tblGrid>
                <a:gridCol w="781050"/>
                <a:gridCol w="781050"/>
                <a:gridCol w="782638"/>
                <a:gridCol w="781050"/>
                <a:gridCol w="781050"/>
                <a:gridCol w="7810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(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[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]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$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77EF6712-AE9F-45D8-9CF0-63923B72DE7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LL vs LR (1)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Table-driven parsers for both LL and LR can be automatically generated by tools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LL(1) has to make a decision based on a single non-terminal and the next input symbol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LR(1) can base the decision on the entire left context (i.e., contents of the stack) as well as the next input symbol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9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9093A36-5F02-4869-A8B1-5702490D704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LL vs LR (2)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 LR(1) is more powerful than LL(1)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Includes a larger set of languages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 (editorial opinion) If you’re going to use a tool-generated parser, might as well use LR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But there are some very good LL parser tools out there (ANTLR, </a:t>
            </a:r>
            <a:r>
              <a:rPr lang="en-US" dirty="0" err="1" smtClean="0">
                <a:sym typeface="Symbol" pitchFamily="18" charset="2"/>
              </a:rPr>
              <a:t>JavaCC</a:t>
            </a:r>
            <a:r>
              <a:rPr lang="en-US" dirty="0" smtClean="0">
                <a:sym typeface="Symbol" pitchFamily="18" charset="2"/>
              </a:rPr>
              <a:t>, …) that might win for non- LL </a:t>
            </a:r>
            <a:r>
              <a:rPr lang="en-US" dirty="0" err="1" smtClean="0">
                <a:sym typeface="Symbol" pitchFamily="18" charset="2"/>
              </a:rPr>
              <a:t>vs</a:t>
            </a:r>
            <a:r>
              <a:rPr lang="en-US" dirty="0" smtClean="0">
                <a:sym typeface="Symbol" pitchFamily="18" charset="2"/>
              </a:rPr>
              <a:t> LR reasons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1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2556388-4EF0-46AF-B6FF-DBC157961388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Recursive-Descent Parsers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advantage of top-down parsing is that it is easy to implement by hand</a:t>
            </a:r>
          </a:p>
          <a:p>
            <a:pPr eaLnBrk="1" hangingPunct="1"/>
            <a:r>
              <a:rPr lang="en-US" smtClean="0"/>
              <a:t>Key idea: write a function (procedure, method) corresponding to each non-terminal in the grammar</a:t>
            </a:r>
          </a:p>
          <a:p>
            <a:pPr lvl="1" eaLnBrk="1" hangingPunct="1"/>
            <a:r>
              <a:rPr lang="en-US" smtClean="0"/>
              <a:t>Each of these functions is responsible for matching its non-terminal with the next part of the input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10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2306A22F-10A6-41AE-A094-D820667D7952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Example: Statements</a:t>
            </a:r>
          </a:p>
        </p:txBody>
      </p:sp>
      <p:sp>
        <p:nvSpPr>
          <p:cNvPr id="26630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362200" y="2017713"/>
            <a:ext cx="3810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Grammar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i="1"/>
              <a:t>stmt</a:t>
            </a:r>
            <a:r>
              <a:rPr lang="en-US" sz="2000"/>
              <a:t> ::= </a:t>
            </a:r>
            <a:r>
              <a:rPr lang="en-US" sz="2000" i="1"/>
              <a:t>id</a:t>
            </a:r>
            <a:r>
              <a:rPr lang="en-US" sz="2000"/>
              <a:t> = </a:t>
            </a:r>
            <a:r>
              <a:rPr lang="en-US" sz="2000" i="1"/>
              <a:t>exp</a:t>
            </a:r>
            <a:r>
              <a:rPr lang="en-US" sz="2000"/>
              <a:t> ;</a:t>
            </a:r>
            <a:br>
              <a:rPr lang="en-US" sz="2000"/>
            </a:br>
            <a:r>
              <a:rPr lang="en-US" sz="2000"/>
              <a:t>     | return </a:t>
            </a:r>
            <a:r>
              <a:rPr lang="en-US" sz="2000" i="1"/>
              <a:t>exp</a:t>
            </a:r>
            <a:r>
              <a:rPr lang="en-US" sz="2000"/>
              <a:t> ;</a:t>
            </a:r>
            <a:br>
              <a:rPr lang="en-US" sz="2000"/>
            </a:br>
            <a:r>
              <a:rPr lang="en-US" sz="2000"/>
              <a:t>     | if ( </a:t>
            </a:r>
            <a:r>
              <a:rPr lang="en-US" sz="2000" i="1"/>
              <a:t>exp</a:t>
            </a:r>
            <a:r>
              <a:rPr lang="en-US" sz="2000"/>
              <a:t> ) </a:t>
            </a:r>
            <a:r>
              <a:rPr lang="en-US" sz="2000" i="1"/>
              <a:t>stmt</a:t>
            </a:r>
            <a:r>
              <a:rPr lang="en-US" sz="2000"/>
              <a:t/>
            </a:r>
            <a:br>
              <a:rPr lang="en-US" sz="2000"/>
            </a:br>
            <a:r>
              <a:rPr lang="en-US" sz="2000"/>
              <a:t>     | while ( </a:t>
            </a:r>
            <a:r>
              <a:rPr lang="en-US" sz="2000" i="1"/>
              <a:t>exp</a:t>
            </a:r>
            <a:r>
              <a:rPr lang="en-US" sz="2000"/>
              <a:t> ) </a:t>
            </a:r>
            <a:r>
              <a:rPr lang="en-US" sz="2000" i="1"/>
              <a:t>stmt</a:t>
            </a:r>
            <a:r>
              <a:rPr lang="en-US" sz="2000"/>
              <a:t> </a:t>
            </a:r>
          </a:p>
        </p:txBody>
      </p:sp>
      <p:sp>
        <p:nvSpPr>
          <p:cNvPr id="26631" name="Rectangle 5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096000" y="2017713"/>
            <a:ext cx="4114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Method for this grammar rule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// parse stmt ::= id=exp; | 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void stmt( 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  switch(nextToken)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RETURN: returnStmt(); break;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IF:          ifStmt(); break;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WHILE:   whileStmt(); break;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ID:         assignStmt(); break;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  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B6AE363-20F5-4A52-B6EA-B6FC95FB281C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(cont)</a:t>
            </a:r>
          </a:p>
        </p:txBody>
      </p:sp>
      <p:sp>
        <p:nvSpPr>
          <p:cNvPr id="27654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// parse while (exp) stmt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void whileStmt()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skip “while (”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parse condition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exp();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skip “)”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parse stmt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stmt();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}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// parse return exp 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void returnStmt()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skip “return”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parse expression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exp();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// skip “;”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/>
              <a:t>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D5577A16-CAD0-4952-B7D6-911A0ADD85E0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Invariant for Functions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/>
              <a:t>The parser functions need to agree on where they are in the input</a:t>
            </a:r>
          </a:p>
          <a:p>
            <a:pPr eaLnBrk="1" hangingPunct="1"/>
            <a:r>
              <a:rPr lang="en-US" sz="2800"/>
              <a:t>Useful invariant: When a parser function is called, the current token (next unprocessed piece of the input) is the token that begins the expanded non-terminal being parsed</a:t>
            </a:r>
          </a:p>
          <a:p>
            <a:pPr lvl="1" eaLnBrk="1" hangingPunct="1"/>
            <a:r>
              <a:rPr lang="en-US" sz="2400"/>
              <a:t>Corollary: when a parser function is done, it must have completely consumed input correspond to that non-terminal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8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B5BFB528-EB59-4A5A-B7C5-3A68E2E45F41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Possible Problems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common problems for recursive-descent (and LL(1)) parsers</a:t>
            </a:r>
          </a:p>
          <a:p>
            <a:pPr lvl="1" eaLnBrk="1" hangingPunct="1"/>
            <a:r>
              <a:rPr lang="en-US" smtClean="0"/>
              <a:t>Left recursion (e.g., </a:t>
            </a:r>
            <a:r>
              <a:rPr lang="en-US" i="1" smtClean="0"/>
              <a:t>E</a:t>
            </a:r>
            <a:r>
              <a:rPr lang="en-US" smtClean="0"/>
              <a:t> ::= </a:t>
            </a:r>
            <a:r>
              <a:rPr lang="en-US" i="1" smtClean="0"/>
              <a:t>E</a:t>
            </a:r>
            <a:r>
              <a:rPr lang="en-US" smtClean="0"/>
              <a:t>  + </a:t>
            </a:r>
            <a:r>
              <a:rPr lang="en-US" i="1" smtClean="0"/>
              <a:t>T</a:t>
            </a:r>
            <a:r>
              <a:rPr lang="en-US" smtClean="0"/>
              <a:t>  | …)</a:t>
            </a:r>
          </a:p>
          <a:p>
            <a:pPr lvl="1" eaLnBrk="1" hangingPunct="1"/>
            <a:r>
              <a:rPr lang="en-US" smtClean="0"/>
              <a:t>Common prefixes on the right hand side of productions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8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F6093BF5-2ECC-45F9-BC5B-6AEFEFF4C03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Recursion Problem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Grammar rule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 dirty="0" err="1"/>
              <a:t>expr</a:t>
            </a:r>
            <a:r>
              <a:rPr lang="en-US" sz="2400" dirty="0"/>
              <a:t> ::= </a:t>
            </a:r>
            <a:r>
              <a:rPr lang="en-US" sz="2400" i="1" dirty="0" err="1"/>
              <a:t>expr</a:t>
            </a:r>
            <a:r>
              <a:rPr lang="en-US" sz="2400" dirty="0"/>
              <a:t>  + </a:t>
            </a:r>
            <a:r>
              <a:rPr lang="en-US" sz="2400" i="1" dirty="0"/>
              <a:t>term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	|  </a:t>
            </a:r>
            <a:r>
              <a:rPr lang="en-US" sz="2400" i="1" dirty="0"/>
              <a:t>term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And the bug is</a:t>
            </a:r>
            <a:r>
              <a:rPr lang="en-US" sz="2400" smtClean="0"/>
              <a:t>?</a:t>
            </a: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30727" name="Rectangle 4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Code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// parse expr ::= 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void expr()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expr();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if (current token is</a:t>
            </a:r>
            <a:br>
              <a:rPr lang="en-US" sz="2400"/>
            </a:br>
            <a:r>
              <a:rPr lang="en-US" sz="2400"/>
              <a:t>                       PLUS)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	getNextToken();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	term();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226D2034-795E-4284-92F7-1F5EDC13024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Recursion Problem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we code up a left-recursive rule as-is, we get an infinite recursion</a:t>
            </a:r>
          </a:p>
          <a:p>
            <a:pPr eaLnBrk="1" hangingPunct="1"/>
            <a:r>
              <a:rPr lang="en-US" smtClean="0"/>
              <a:t>Non-solution: replace with a right-recursive rule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   </a:t>
            </a:r>
            <a:r>
              <a:rPr lang="en-US" i="1" smtClean="0"/>
              <a:t>expr</a:t>
            </a:r>
            <a:r>
              <a:rPr lang="en-US" smtClean="0"/>
              <a:t> ::= </a:t>
            </a:r>
            <a:r>
              <a:rPr lang="en-US" i="1" smtClean="0"/>
              <a:t>term</a:t>
            </a:r>
            <a:r>
              <a:rPr lang="en-US" smtClean="0"/>
              <a:t> + </a:t>
            </a:r>
            <a:r>
              <a:rPr lang="en-US" i="1" smtClean="0"/>
              <a:t>expr</a:t>
            </a:r>
            <a:r>
              <a:rPr lang="en-US" smtClean="0"/>
              <a:t>  |  </a:t>
            </a:r>
            <a:r>
              <a:rPr lang="en-US" i="1" smtClean="0"/>
              <a:t>term</a:t>
            </a:r>
          </a:p>
          <a:p>
            <a:pPr lvl="1" eaLnBrk="1" hangingPunct="1"/>
            <a:r>
              <a:rPr lang="en-US" smtClean="0"/>
              <a:t>Why isn’t this the right thing to do?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89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6EC81AE-5402-46AC-9135-75C1BB187EE8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Top-Down Parsing</a:t>
            </a:r>
          </a:p>
          <a:p>
            <a:pPr eaLnBrk="1" hangingPunct="1"/>
            <a:r>
              <a:rPr lang="en-US" smtClean="0"/>
              <a:t>Predictive Parsers</a:t>
            </a:r>
          </a:p>
          <a:p>
            <a:pPr eaLnBrk="1" hangingPunct="1"/>
            <a:r>
              <a:rPr lang="en-US" smtClean="0"/>
              <a:t>LL(k) Grammars</a:t>
            </a:r>
          </a:p>
          <a:p>
            <a:pPr eaLnBrk="1" hangingPunct="1"/>
            <a:r>
              <a:rPr lang="en-US" smtClean="0"/>
              <a:t>Recursive Descent</a:t>
            </a:r>
          </a:p>
          <a:p>
            <a:pPr eaLnBrk="1" hangingPunct="1"/>
            <a:r>
              <a:rPr lang="en-US" smtClean="0"/>
              <a:t>Grammar Hacking</a:t>
            </a:r>
          </a:p>
          <a:p>
            <a:pPr lvl="1" eaLnBrk="1" hangingPunct="1"/>
            <a:r>
              <a:rPr lang="en-US" smtClean="0"/>
              <a:t>Left recursion removal</a:t>
            </a:r>
          </a:p>
          <a:p>
            <a:pPr lvl="1" eaLnBrk="1" hangingPunct="1"/>
            <a:r>
              <a:rPr lang="en-US" smtClean="0"/>
              <a:t>Factoring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9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88ABBECB-E9E8-4D52-AB42-D004A035D3D2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Recursion Solution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Rewrite using right recursion and a new non-terminal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Original:  </a:t>
            </a:r>
            <a:r>
              <a:rPr lang="en-US" sz="2800" i="1"/>
              <a:t>expr</a:t>
            </a:r>
            <a:r>
              <a:rPr lang="en-US" sz="2800"/>
              <a:t> ::= </a:t>
            </a:r>
            <a:r>
              <a:rPr lang="en-US" sz="2800" i="1"/>
              <a:t>expr</a:t>
            </a:r>
            <a:r>
              <a:rPr lang="en-US" sz="2800"/>
              <a:t> + </a:t>
            </a:r>
            <a:r>
              <a:rPr lang="en-US" sz="2800" i="1"/>
              <a:t>term</a:t>
            </a:r>
            <a:r>
              <a:rPr lang="en-US" sz="2800"/>
              <a:t>  |  </a:t>
            </a:r>
            <a:r>
              <a:rPr lang="en-US" sz="2800" i="1"/>
              <a:t>term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New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/>
              <a:t>	expr</a:t>
            </a:r>
            <a:r>
              <a:rPr lang="en-US" sz="2400"/>
              <a:t> ::= </a:t>
            </a:r>
            <a:r>
              <a:rPr lang="en-US" sz="2400" i="1"/>
              <a:t>term exprtail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/>
              <a:t>	exprtail</a:t>
            </a:r>
            <a:r>
              <a:rPr lang="en-US" sz="2400"/>
              <a:t> ::= + </a:t>
            </a:r>
            <a:r>
              <a:rPr lang="en-US" sz="2400" i="1"/>
              <a:t>term exprtail</a:t>
            </a:r>
            <a:r>
              <a:rPr lang="en-US" sz="2400"/>
              <a:t>  |  </a:t>
            </a:r>
            <a:r>
              <a:rPr lang="el-GR" sz="2400"/>
              <a:t>ε</a:t>
            </a:r>
            <a:endParaRPr lang="en-US" sz="2400"/>
          </a:p>
          <a:p>
            <a:pPr eaLnBrk="1" hangingPunct="1">
              <a:lnSpc>
                <a:spcPct val="90000"/>
              </a:lnSpc>
            </a:pPr>
            <a:r>
              <a:rPr lang="en-US" sz="2800"/>
              <a:t>Properties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No infinite recursion if coded up directly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Maintains left associatively (required)</a:t>
            </a:r>
            <a:endParaRPr lang="el-GR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1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62D07502-E666-4322-B65F-44F2D0A96410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Way to Look at This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Observe that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expr</a:t>
            </a:r>
            <a:r>
              <a:rPr lang="en-US" dirty="0" smtClean="0"/>
              <a:t> ::= </a:t>
            </a:r>
            <a:r>
              <a:rPr lang="en-US" i="1" dirty="0" err="1" smtClean="0"/>
              <a:t>expr</a:t>
            </a:r>
            <a:r>
              <a:rPr lang="en-US" dirty="0" smtClean="0"/>
              <a:t> + </a:t>
            </a:r>
            <a:r>
              <a:rPr lang="en-US" i="1" dirty="0" smtClean="0"/>
              <a:t>term</a:t>
            </a:r>
            <a:r>
              <a:rPr lang="en-US" dirty="0" smtClean="0"/>
              <a:t> | </a:t>
            </a:r>
            <a:r>
              <a:rPr lang="en-US" i="1" dirty="0" smtClean="0"/>
              <a:t>term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	generates the sequence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	(… ((</a:t>
            </a:r>
            <a:r>
              <a:rPr lang="en-US" i="1" dirty="0" smtClean="0"/>
              <a:t>term</a:t>
            </a:r>
            <a:r>
              <a:rPr lang="en-US" dirty="0" smtClean="0"/>
              <a:t> + </a:t>
            </a:r>
            <a:r>
              <a:rPr lang="en-US" i="1" dirty="0" smtClean="0"/>
              <a:t>term</a:t>
            </a:r>
            <a:r>
              <a:rPr lang="en-US" dirty="0" smtClean="0"/>
              <a:t>) + </a:t>
            </a:r>
            <a:r>
              <a:rPr lang="en-US" i="1" dirty="0" smtClean="0"/>
              <a:t>term</a:t>
            </a:r>
            <a:r>
              <a:rPr lang="en-US" dirty="0" smtClean="0"/>
              <a:t>) + …) + </a:t>
            </a:r>
            <a:r>
              <a:rPr lang="en-US" i="1" dirty="0" smtClean="0"/>
              <a:t>term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We can sugar the original rule to show this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expr</a:t>
            </a:r>
            <a:r>
              <a:rPr lang="en-US" dirty="0" smtClean="0"/>
              <a:t> ::= </a:t>
            </a:r>
            <a:r>
              <a:rPr lang="en-US" i="1" dirty="0" smtClean="0"/>
              <a:t>term</a:t>
            </a:r>
            <a:r>
              <a:rPr lang="en-US" dirty="0" smtClean="0"/>
              <a:t> { + </a:t>
            </a:r>
            <a:r>
              <a:rPr lang="en-US" i="1" dirty="0" smtClean="0"/>
              <a:t>term</a:t>
            </a:r>
            <a:r>
              <a:rPr lang="en-US" dirty="0" smtClean="0"/>
              <a:t> }*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This leads directly to parser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Just be sure to do the correct thing to handle associativity as the terms are parsed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4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F241CB78-0374-49A4-8112-BEC90A6954E1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Code for Expressions (1)</a:t>
            </a:r>
          </a:p>
        </p:txBody>
      </p:sp>
      <p:sp>
        <p:nvSpPr>
          <p:cNvPr id="34822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286001" y="2017713"/>
            <a:ext cx="4075113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parse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   expr ::=  term { + term }*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void expr()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term();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while (next symbol is PLUS)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getNextToken(); 		term()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}</a:t>
            </a:r>
          </a:p>
        </p:txBody>
      </p:sp>
      <p:sp>
        <p:nvSpPr>
          <p:cNvPr id="34823" name="Rectangle 5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48400" y="2017713"/>
            <a:ext cx="40782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// parse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//	   term ::= factor { * factor }*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void term()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factor();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while (next symbol is  TIMES) {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getNextToken(); 		factor()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994F187A-6F25-45F0-B416-C9BDC81FD5CB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Code for Expressions (2)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362200" y="2017713"/>
            <a:ext cx="38100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parse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   factor ::= int | id | ( expr 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void factor()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  switch(nextToken)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case INT: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process int constant;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break;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…</a:t>
            </a:r>
          </a:p>
        </p:txBody>
      </p:sp>
      <p:sp>
        <p:nvSpPr>
          <p:cNvPr id="35847" name="Rectangle 4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096000" y="2057400"/>
            <a:ext cx="38100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case ID: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process identifier;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getNextToken();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break;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case LPAREN: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getNextToken();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expr();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	getNextToken();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	}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/>
              <a:t>}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5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AE397C2A-3CA2-4D7C-82A6-3E6F386A926F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About Indirect Left Recursion?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grammar might have a derivation that leads to a left recursion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smtClean="0"/>
              <a:t>A</a:t>
            </a:r>
            <a:r>
              <a:rPr lang="en-US" dirty="0" smtClean="0"/>
              <a:t> =&gt; </a:t>
            </a:r>
            <a:r>
              <a:rPr lang="en-US" dirty="0" smtClean="0">
                <a:sym typeface="Symbol" pitchFamily="18" charset="2"/>
              </a:rPr>
              <a:t></a:t>
            </a:r>
            <a:r>
              <a:rPr lang="en-US" baseline="-25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 =&gt;* </a:t>
            </a:r>
            <a:r>
              <a:rPr lang="en-US" i="1" baseline="-25000" dirty="0" smtClean="0"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 =&gt; </a:t>
            </a:r>
            <a:r>
              <a:rPr lang="en-US" i="1" dirty="0" smtClean="0">
                <a:sym typeface="Symbol" pitchFamily="18" charset="2"/>
              </a:rPr>
              <a:t>A </a:t>
            </a:r>
            <a:r>
              <a:rPr lang="en-US" dirty="0" smtClean="0">
                <a:sym typeface="Symbol" pitchFamily="18" charset="2"/>
              </a:rPr>
              <a:t>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There are systematic ways to factor such grammars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See any compiler or formal language book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9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A11788C7-A1D6-4C63-BA74-8BC3295D5ADE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Factoring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two rules for a non-terminal have right hand sides that begin with the same symbol, we can’t predict which one to use</a:t>
            </a:r>
          </a:p>
          <a:p>
            <a:pPr eaLnBrk="1" hangingPunct="1"/>
            <a:r>
              <a:rPr lang="en-US" smtClean="0"/>
              <a:t>Solution: Factor the common prefix into a separate production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4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D82216AB-7B3F-467F-A8D4-544BBB4E0D9B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Left Factoring Example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Original grammar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err="1"/>
              <a:t>s</a:t>
            </a:r>
            <a:r>
              <a:rPr lang="en-US" i="1" dirty="0" err="1" smtClean="0"/>
              <a:t>tmt</a:t>
            </a:r>
            <a:r>
              <a:rPr lang="en-US" dirty="0" smtClean="0"/>
              <a:t> ::= if ( </a:t>
            </a:r>
            <a:r>
              <a:rPr lang="en-US" i="1" dirty="0" err="1" smtClean="0"/>
              <a:t>expr</a:t>
            </a:r>
            <a:r>
              <a:rPr lang="en-US" dirty="0" smtClean="0"/>
              <a:t>  ) </a:t>
            </a:r>
            <a:r>
              <a:rPr lang="en-US" i="1" dirty="0" err="1" smtClean="0"/>
              <a:t>stmt</a:t>
            </a: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		 | if ( </a:t>
            </a:r>
            <a:r>
              <a:rPr lang="en-US" i="1" dirty="0" err="1" smtClean="0"/>
              <a:t>expr</a:t>
            </a:r>
            <a:r>
              <a:rPr lang="en-US" i="1" dirty="0" smtClean="0"/>
              <a:t> </a:t>
            </a:r>
            <a:r>
              <a:rPr lang="en-US" dirty="0" smtClean="0"/>
              <a:t> ) </a:t>
            </a:r>
            <a:r>
              <a:rPr lang="en-US" i="1" dirty="0" err="1" smtClean="0"/>
              <a:t>stmt</a:t>
            </a:r>
            <a:r>
              <a:rPr lang="en-US" dirty="0" smtClean="0"/>
              <a:t>  else </a:t>
            </a:r>
            <a:r>
              <a:rPr lang="en-US" i="1" dirty="0" err="1" smtClean="0"/>
              <a:t>stmt</a:t>
            </a:r>
            <a:endParaRPr lang="en-US" i="1" dirty="0" smtClean="0"/>
          </a:p>
          <a:p>
            <a:pPr eaLnBrk="1" hangingPunct="1"/>
            <a:r>
              <a:rPr lang="en-US" dirty="0" smtClean="0"/>
              <a:t>Factored grammar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err="1"/>
              <a:t>s</a:t>
            </a:r>
            <a:r>
              <a:rPr lang="en-US" i="1" dirty="0" err="1" smtClean="0"/>
              <a:t>tmt</a:t>
            </a:r>
            <a:r>
              <a:rPr lang="en-US" dirty="0" smtClean="0"/>
              <a:t>  ::= if ( </a:t>
            </a:r>
            <a:r>
              <a:rPr lang="en-US" i="1" dirty="0" err="1" smtClean="0"/>
              <a:t>expr</a:t>
            </a:r>
            <a:r>
              <a:rPr lang="en-US" dirty="0" smtClean="0"/>
              <a:t>  ) </a:t>
            </a:r>
            <a:r>
              <a:rPr lang="en-US" i="1" dirty="0" err="1" smtClean="0"/>
              <a:t>stmt</a:t>
            </a:r>
            <a:r>
              <a:rPr lang="en-US" i="1" dirty="0" smtClean="0"/>
              <a:t>  </a:t>
            </a:r>
            <a:r>
              <a:rPr lang="en-US" i="1" dirty="0" err="1" smtClean="0"/>
              <a:t>ifTail</a:t>
            </a: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i="1" dirty="0" err="1" smtClean="0"/>
              <a:t>ifTail</a:t>
            </a:r>
            <a:r>
              <a:rPr lang="en-US" dirty="0" smtClean="0"/>
              <a:t>  ::= else </a:t>
            </a:r>
            <a:r>
              <a:rPr lang="en-US" i="1" dirty="0" err="1" smtClean="0"/>
              <a:t>stmt</a:t>
            </a:r>
            <a:r>
              <a:rPr lang="en-US" dirty="0" smtClean="0"/>
              <a:t>  | </a:t>
            </a:r>
            <a:r>
              <a:rPr lang="el-GR" dirty="0" smtClean="0"/>
              <a:t>ε</a:t>
            </a:r>
            <a:r>
              <a:rPr lang="en-US" dirty="0" smtClean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3ECC7703-D251-492B-81BD-F7563C7EA244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 if Statements</a:t>
            </a:r>
          </a:p>
        </p:txBody>
      </p:sp>
      <p:sp>
        <p:nvSpPr>
          <p:cNvPr id="39942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514601" y="2017713"/>
            <a:ext cx="36179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But it’s easiest to just code up the “else matches closest if” rule directly</a:t>
            </a:r>
          </a:p>
        </p:txBody>
      </p:sp>
      <p:sp>
        <p:nvSpPr>
          <p:cNvPr id="39943" name="Rectangle 5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400800" y="2017713"/>
            <a:ext cx="38100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parse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//     if (expr) stmt [ else stmt ]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void ifStmt()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expr();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stmt();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if (next symbol is ELSE)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getNextToken();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stmt();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31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066A5D23-682B-402A-8960-25A5C6F53E0F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Lookahead Problem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In languages like FORTRAN, parentheses are used for array subscripts</a:t>
            </a:r>
          </a:p>
          <a:p>
            <a:pPr eaLnBrk="1" hangingPunct="1"/>
            <a:r>
              <a:rPr lang="en-US" sz="2800"/>
              <a:t>A FORTRAN grammar includes something like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/>
              <a:t>	</a:t>
            </a:r>
            <a:r>
              <a:rPr lang="en-US" sz="2400" i="1"/>
              <a:t>factor</a:t>
            </a:r>
            <a:r>
              <a:rPr lang="en-US" sz="2400"/>
              <a:t> ::= </a:t>
            </a:r>
            <a:r>
              <a:rPr lang="en-US" sz="2400" i="1"/>
              <a:t>id</a:t>
            </a:r>
            <a:r>
              <a:rPr lang="en-US" sz="2400"/>
              <a:t> ( </a:t>
            </a:r>
            <a:r>
              <a:rPr lang="en-US" sz="2400" i="1"/>
              <a:t>subscripts </a:t>
            </a:r>
            <a:r>
              <a:rPr lang="en-US" sz="2400"/>
              <a:t> ) | </a:t>
            </a:r>
            <a:r>
              <a:rPr lang="en-US" sz="2400" i="1"/>
              <a:t>id</a:t>
            </a:r>
            <a:r>
              <a:rPr lang="en-US" sz="2400"/>
              <a:t> ( </a:t>
            </a:r>
            <a:r>
              <a:rPr lang="en-US" sz="2400" i="1"/>
              <a:t>arguments</a:t>
            </a:r>
            <a:r>
              <a:rPr lang="en-US" sz="2400"/>
              <a:t> ) | … </a:t>
            </a:r>
          </a:p>
          <a:p>
            <a:pPr eaLnBrk="1" hangingPunct="1"/>
            <a:r>
              <a:rPr lang="en-US" sz="2800"/>
              <a:t>When the parser sees “</a:t>
            </a:r>
            <a:r>
              <a:rPr lang="en-US" sz="2800" i="1"/>
              <a:t>id</a:t>
            </a:r>
            <a:r>
              <a:rPr lang="en-US" sz="2800"/>
              <a:t> (”, how can it decide whether this begins an array element reference or a function call?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37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88FB9A61-D216-4A7B-85F1-E4CE96E1A232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Ways to Handle </a:t>
            </a:r>
            <a:r>
              <a:rPr lang="en-US" i="1" smtClean="0"/>
              <a:t>id</a:t>
            </a:r>
            <a:r>
              <a:rPr lang="en-US" smtClean="0"/>
              <a:t> ( ? )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the type of </a:t>
            </a:r>
            <a:r>
              <a:rPr lang="en-US" i="1" smtClean="0"/>
              <a:t>id</a:t>
            </a:r>
            <a:r>
              <a:rPr lang="en-US" smtClean="0"/>
              <a:t>  to decide</a:t>
            </a:r>
          </a:p>
          <a:p>
            <a:pPr lvl="1" eaLnBrk="1" hangingPunct="1"/>
            <a:r>
              <a:rPr lang="en-US" smtClean="0"/>
              <a:t>Requires declare-before-use restriction if we want to parse in 1 pass</a:t>
            </a:r>
          </a:p>
          <a:p>
            <a:pPr eaLnBrk="1" hangingPunct="1"/>
            <a:r>
              <a:rPr lang="en-US" smtClean="0"/>
              <a:t>Use a covering grammar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factor</a:t>
            </a:r>
            <a:r>
              <a:rPr lang="en-US" smtClean="0"/>
              <a:t> ::= </a:t>
            </a:r>
            <a:r>
              <a:rPr lang="en-US" i="1" smtClean="0"/>
              <a:t>id</a:t>
            </a:r>
            <a:r>
              <a:rPr lang="en-US" smtClean="0"/>
              <a:t> ( </a:t>
            </a:r>
            <a:r>
              <a:rPr lang="en-US" i="1" smtClean="0"/>
              <a:t>commaSeparatedList</a:t>
            </a:r>
            <a:r>
              <a:rPr lang="en-US" smtClean="0"/>
              <a:t>  ) | …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and fix later when more information is available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9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52A43621-8BA1-4157-8247-5D91D88AEE98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Parsing Strategies (1)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Bottom-up</a:t>
            </a:r>
          </a:p>
          <a:p>
            <a:pPr lvl="1" eaLnBrk="1" hangingPunct="1"/>
            <a:r>
              <a:rPr lang="en-US" smtClean="0"/>
              <a:t>Build up tree from leaves</a:t>
            </a:r>
          </a:p>
          <a:p>
            <a:pPr lvl="2" eaLnBrk="1" hangingPunct="1"/>
            <a:r>
              <a:rPr lang="en-US" smtClean="0"/>
              <a:t>Shift next input or reduce a handle</a:t>
            </a:r>
          </a:p>
          <a:p>
            <a:pPr lvl="2" eaLnBrk="1" hangingPunct="1"/>
            <a:r>
              <a:rPr lang="en-US" smtClean="0"/>
              <a:t>Accept when all input read and reduced to start symbol of the grammar</a:t>
            </a:r>
          </a:p>
          <a:p>
            <a:pPr lvl="1" eaLnBrk="1" hangingPunct="1"/>
            <a:r>
              <a:rPr lang="en-US" smtClean="0"/>
              <a:t>LR(k) and subsets (SLR(k), LALR(k), …)</a:t>
            </a:r>
          </a:p>
        </p:txBody>
      </p:sp>
      <p:sp>
        <p:nvSpPr>
          <p:cNvPr id="16391" name="AutoShap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91000" y="5402263"/>
            <a:ext cx="685800" cy="7620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AutoShap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5707063"/>
            <a:ext cx="304800" cy="4572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AutoShap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5097463"/>
            <a:ext cx="838200" cy="10668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19800" y="5959475"/>
            <a:ext cx="4267200" cy="18466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0" bIns="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r>
              <a:rPr lang="en-US" sz="1200"/>
              <a:t>remaining input</a:t>
            </a:r>
          </a:p>
        </p:txBody>
      </p:sp>
      <p:sp>
        <p:nvSpPr>
          <p:cNvPr id="16395" name="AutoShape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95600" y="4953000"/>
            <a:ext cx="1295400" cy="12192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44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CFD60233-C8ED-40D6-9694-3C031043105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Top-Down Parsing Concluded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Works with a smaller set of grammars than bottom-up, but can be done for most sensible programming language constructs</a:t>
            </a:r>
          </a:p>
          <a:p>
            <a:pPr eaLnBrk="1" hangingPunct="1"/>
            <a:r>
              <a:rPr lang="en-US" dirty="0" smtClean="0"/>
              <a:t>If you need to write a quick-n-dirty parser, recursive descent is often the method of choice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42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E69C4BFF-4989-4015-A1C6-A6D75F542C10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Parsing Strategies (2)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Top-Down</a:t>
            </a:r>
          </a:p>
          <a:p>
            <a:pPr lvl="1" eaLnBrk="1" hangingPunct="1"/>
            <a:r>
              <a:rPr lang="en-US" sz="2400"/>
              <a:t>Begin at root with start symbol of grammar</a:t>
            </a:r>
          </a:p>
          <a:p>
            <a:pPr lvl="1" eaLnBrk="1" hangingPunct="1"/>
            <a:r>
              <a:rPr lang="en-US" sz="2400"/>
              <a:t>Repeatedly pick a non-terminal and expand</a:t>
            </a:r>
          </a:p>
          <a:p>
            <a:pPr lvl="1" eaLnBrk="1" hangingPunct="1"/>
            <a:r>
              <a:rPr lang="en-US" sz="2400"/>
              <a:t>Success when expanded tree matches input</a:t>
            </a:r>
          </a:p>
          <a:p>
            <a:pPr lvl="1" eaLnBrk="1" hangingPunct="1"/>
            <a:r>
              <a:rPr lang="en-US" sz="2400"/>
              <a:t>LL(k)</a:t>
            </a:r>
          </a:p>
        </p:txBody>
      </p:sp>
      <p:sp>
        <p:nvSpPr>
          <p:cNvPr id="17415" name="Oval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6000" y="5181600"/>
            <a:ext cx="304800" cy="3048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 i="1"/>
              <a:t>A</a:t>
            </a:r>
          </a:p>
        </p:txBody>
      </p:sp>
      <p:sp>
        <p:nvSpPr>
          <p:cNvPr id="17416" name="AutoShap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911850" y="5486400"/>
            <a:ext cx="685800" cy="7620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AutoShap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3817593">
            <a:off x="6477000" y="5105400"/>
            <a:ext cx="1752600" cy="1143000"/>
          </a:xfrm>
          <a:prstGeom prst="parallelogram">
            <a:avLst>
              <a:gd name="adj" fmla="val 48769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Line 13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>
            <a:off x="3733800" y="6248400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3733800" y="3962400"/>
            <a:ext cx="259080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1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5486400" y="5029200"/>
            <a:ext cx="6096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6096000" y="50292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Line 17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6324600" y="3962400"/>
            <a:ext cx="12954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8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6096000" y="5029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C0391970-6F4C-44C3-9B0B-592C309471D9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Top-Down Parsing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400"/>
              <a:t>Situation: have completed part of a derivation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/>
              <a:t>	</a:t>
            </a:r>
            <a:r>
              <a:rPr lang="en-US" sz="2000" i="1"/>
              <a:t>S</a:t>
            </a:r>
            <a:r>
              <a:rPr lang="en-US" sz="2000"/>
              <a:t> =&gt;* w</a:t>
            </a:r>
            <a:r>
              <a:rPr lang="en-US" sz="2000" i="1"/>
              <a:t>A</a:t>
            </a:r>
            <a:r>
              <a:rPr lang="en-US" sz="2000">
                <a:sym typeface="Symbol" pitchFamily="18" charset="2"/>
              </a:rPr>
              <a:t> =&gt;* wxy</a:t>
            </a:r>
          </a:p>
          <a:p>
            <a:pPr eaLnBrk="1" hangingPunct="1"/>
            <a:r>
              <a:rPr lang="en-US" sz="2400">
                <a:sym typeface="Symbol" pitchFamily="18" charset="2"/>
              </a:rPr>
              <a:t>Basic Step: Pick some production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000">
                <a:sym typeface="Symbol" pitchFamily="18" charset="2"/>
              </a:rPr>
              <a:t>	</a:t>
            </a:r>
            <a:r>
              <a:rPr lang="en-US" sz="2000" i="1">
                <a:sym typeface="Symbol" pitchFamily="18" charset="2"/>
              </a:rPr>
              <a:t>A</a:t>
            </a:r>
            <a:r>
              <a:rPr lang="en-US" sz="2000">
                <a:sym typeface="Symbol" pitchFamily="18" charset="2"/>
              </a:rPr>
              <a:t> ::= </a:t>
            </a:r>
            <a:r>
              <a:rPr lang="en-US" sz="2000" baseline="-25000">
                <a:sym typeface="Symbol" pitchFamily="18" charset="2"/>
              </a:rPr>
              <a:t>1</a:t>
            </a:r>
            <a:r>
              <a:rPr lang="en-US" sz="2000">
                <a:sym typeface="Symbol" pitchFamily="18" charset="2"/>
              </a:rPr>
              <a:t> </a:t>
            </a:r>
            <a:r>
              <a:rPr lang="en-US" sz="2000" baseline="-25000">
                <a:sym typeface="Symbol" pitchFamily="18" charset="2"/>
              </a:rPr>
              <a:t>2</a:t>
            </a:r>
            <a:r>
              <a:rPr lang="en-US" sz="2000">
                <a:sym typeface="Symbol" pitchFamily="18" charset="2"/>
              </a:rPr>
              <a:t> … </a:t>
            </a:r>
            <a:r>
              <a:rPr lang="en-US" sz="2000" i="1" baseline="-25000">
                <a:sym typeface="Symbol" pitchFamily="18" charset="2"/>
              </a:rPr>
              <a:t>n</a:t>
            </a:r>
            <a:r>
              <a:rPr lang="en-US" sz="2000">
                <a:sym typeface="Symbol" pitchFamily="18" charset="2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>
                <a:sym typeface="Symbol" pitchFamily="18" charset="2"/>
              </a:rPr>
              <a:t>	that will properly expand </a:t>
            </a:r>
            <a:r>
              <a:rPr lang="en-US" sz="2400" i="1">
                <a:sym typeface="Symbol" pitchFamily="18" charset="2"/>
              </a:rPr>
              <a:t>A</a:t>
            </a:r>
            <a:r>
              <a:rPr lang="en-US" sz="2400">
                <a:sym typeface="Symbol" pitchFamily="18" charset="2"/>
              </a:rPr>
              <a:t/>
            </a:r>
            <a:br>
              <a:rPr lang="en-US" sz="2400">
                <a:sym typeface="Symbol" pitchFamily="18" charset="2"/>
              </a:rPr>
            </a:br>
            <a:r>
              <a:rPr lang="en-US" sz="2400">
                <a:sym typeface="Symbol" pitchFamily="18" charset="2"/>
              </a:rPr>
              <a:t>to match the input</a:t>
            </a:r>
            <a:endParaRPr lang="en-US" sz="2400" i="1">
              <a:sym typeface="Symbol" pitchFamily="18" charset="2"/>
            </a:endParaRPr>
          </a:p>
          <a:p>
            <a:pPr lvl="1" eaLnBrk="1" hangingPunct="1"/>
            <a:r>
              <a:rPr lang="en-US" sz="2000">
                <a:sym typeface="Symbol" pitchFamily="18" charset="2"/>
              </a:rPr>
              <a:t>Want this to be </a:t>
            </a:r>
            <a:br>
              <a:rPr lang="en-US" sz="2000">
                <a:sym typeface="Symbol" pitchFamily="18" charset="2"/>
              </a:rPr>
            </a:br>
            <a:r>
              <a:rPr lang="en-US" sz="2000">
                <a:sym typeface="Symbol" pitchFamily="18" charset="2"/>
              </a:rPr>
              <a:t>deterministic</a:t>
            </a:r>
          </a:p>
        </p:txBody>
      </p:sp>
      <p:sp>
        <p:nvSpPr>
          <p:cNvPr id="18439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077200" y="4800600"/>
            <a:ext cx="304800" cy="3048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 i="1"/>
              <a:t>A</a:t>
            </a:r>
          </a:p>
        </p:txBody>
      </p:sp>
      <p:sp>
        <p:nvSpPr>
          <p:cNvPr id="18440" name="AutoShap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893050" y="5105400"/>
            <a:ext cx="685800" cy="762000"/>
          </a:xfrm>
          <a:prstGeom prst="triangle">
            <a:avLst>
              <a:gd name="adj" fmla="val 50000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AutoShap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3817593">
            <a:off x="8458200" y="4735513"/>
            <a:ext cx="1752600" cy="1143000"/>
          </a:xfrm>
          <a:prstGeom prst="parallelogram">
            <a:avLst>
              <a:gd name="adj" fmla="val 48769"/>
            </a:avLst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H="1">
            <a:off x="5715000" y="5867400"/>
            <a:ext cx="1752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Line 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 flipV="1">
            <a:off x="5715000" y="3581400"/>
            <a:ext cx="2590800" cy="228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Line 9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 flipV="1">
            <a:off x="7467600" y="4648200"/>
            <a:ext cx="60960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1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8077200" y="4648200"/>
            <a:ext cx="152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Line 1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8305800" y="3581400"/>
            <a:ext cx="129540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7" name="Line 12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8077200" y="4648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649F933D-15F0-4CF6-B1C5-3F5B0DB33D0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Predictive Parsing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/>
              <a:t>If we are located at some non-terminal </a:t>
            </a:r>
            <a:r>
              <a:rPr lang="en-US" sz="2800" i="1"/>
              <a:t>A</a:t>
            </a:r>
            <a:r>
              <a:rPr lang="en-US" sz="2800"/>
              <a:t>, and there are two or more possible productions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	</a:t>
            </a:r>
            <a:r>
              <a:rPr lang="en-US" sz="2400" i="1"/>
              <a:t>A</a:t>
            </a:r>
            <a:r>
              <a:rPr lang="en-US" sz="2400"/>
              <a:t> ::= </a:t>
            </a:r>
            <a:r>
              <a:rPr lang="en-US" sz="2400">
                <a:sym typeface="Symbol" pitchFamily="18" charset="2"/>
              </a:rPr>
              <a:t>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ym typeface="Symbol" pitchFamily="18" charset="2"/>
              </a:rPr>
              <a:t>	</a:t>
            </a:r>
            <a:r>
              <a:rPr lang="en-US" sz="2400" i="1">
                <a:sym typeface="Symbol" pitchFamily="18" charset="2"/>
              </a:rPr>
              <a:t>A</a:t>
            </a:r>
            <a:r>
              <a:rPr lang="en-US" sz="2400">
                <a:sym typeface="Symbol" pitchFamily="18" charset="2"/>
              </a:rPr>
              <a:t> ::= 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800">
                <a:sym typeface="Symbol" pitchFamily="18" charset="2"/>
              </a:rPr>
              <a:t>	we want to make the correct choice by looking at just the next input symbol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>
                <a:sym typeface="Symbol" pitchFamily="18" charset="2"/>
              </a:rPr>
              <a:t>If we can do this, we can build a </a:t>
            </a:r>
            <a:r>
              <a:rPr lang="en-US" sz="2800" i="1">
                <a:solidFill>
                  <a:schemeClr val="folHlink"/>
                </a:solidFill>
                <a:sym typeface="Symbol" pitchFamily="18" charset="2"/>
              </a:rPr>
              <a:t>predictive parser</a:t>
            </a:r>
            <a:r>
              <a:rPr lang="en-US" sz="2800">
                <a:sym typeface="Symbol" pitchFamily="18" charset="2"/>
              </a:rPr>
              <a:t>  that can perform a top-down parse without backtracking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F6520F8A-0A73-48B2-9CA6-100ED4823995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Programming language grammars are often suitable for predictive parsing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Typical example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	</a:t>
            </a:r>
            <a:r>
              <a:rPr lang="en-US" sz="2400" i="1"/>
              <a:t>stmt</a:t>
            </a:r>
            <a:r>
              <a:rPr lang="en-US" sz="2400"/>
              <a:t> ::= </a:t>
            </a:r>
            <a:r>
              <a:rPr lang="en-US" sz="2400" i="1"/>
              <a:t>id</a:t>
            </a:r>
            <a:r>
              <a:rPr lang="en-US" sz="2400"/>
              <a:t> = </a:t>
            </a:r>
            <a:r>
              <a:rPr lang="en-US" sz="2400" i="1"/>
              <a:t>exp</a:t>
            </a:r>
            <a:r>
              <a:rPr lang="en-US" sz="2400"/>
              <a:t> ; | return </a:t>
            </a:r>
            <a:r>
              <a:rPr lang="en-US" sz="2400" i="1"/>
              <a:t>exp</a:t>
            </a:r>
            <a:r>
              <a:rPr lang="en-US" sz="2400"/>
              <a:t> ; </a:t>
            </a:r>
            <a:br>
              <a:rPr lang="en-US" sz="2400"/>
            </a:br>
            <a:r>
              <a:rPr lang="en-US" sz="2400"/>
              <a:t>		| if ( </a:t>
            </a:r>
            <a:r>
              <a:rPr lang="en-US" sz="2400" i="1"/>
              <a:t>exp</a:t>
            </a:r>
            <a:r>
              <a:rPr lang="en-US" sz="2400"/>
              <a:t> ) </a:t>
            </a:r>
            <a:r>
              <a:rPr lang="en-US" sz="2400" i="1"/>
              <a:t>stmt</a:t>
            </a:r>
            <a:r>
              <a:rPr lang="en-US" sz="2400"/>
              <a:t>  | while ( </a:t>
            </a:r>
            <a:r>
              <a:rPr lang="en-US" sz="2400" i="1"/>
              <a:t>exp</a:t>
            </a:r>
            <a:r>
              <a:rPr lang="en-US" sz="2400"/>
              <a:t> ) </a:t>
            </a:r>
            <a:r>
              <a:rPr lang="en-US" sz="2400" i="1"/>
              <a:t>stmt</a:t>
            </a:r>
            <a:r>
              <a:rPr lang="en-US" sz="240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If the first part of the unparsed input begins with the tokens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	</a:t>
            </a:r>
            <a:r>
              <a:rPr lang="en-US" sz="2000">
                <a:solidFill>
                  <a:schemeClr val="folHlink"/>
                </a:solidFill>
              </a:rPr>
              <a:t>IF</a:t>
            </a:r>
            <a:r>
              <a:rPr lang="en-US" sz="2000"/>
              <a:t>  LPAREN  ID(x)</a:t>
            </a:r>
            <a:r>
              <a:rPr lang="en-US" sz="2800"/>
              <a:t> </a:t>
            </a:r>
            <a:r>
              <a:rPr lang="en-US" sz="2000"/>
              <a:t>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	we should expand </a:t>
            </a:r>
            <a:r>
              <a:rPr lang="en-US" sz="2800" i="1"/>
              <a:t>stmt</a:t>
            </a:r>
            <a:r>
              <a:rPr lang="en-US" sz="2800"/>
              <a:t>  to an if-statement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0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  <p:custDataLst>
              <p:tags r:id="rId2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0274B8BB-439B-4FF5-805B-39C2C54E67DC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LL(k) Property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 grammar has the LL(1) property if, for all non-terminals </a:t>
            </a:r>
            <a:r>
              <a:rPr lang="en-US" i="1" smtClean="0"/>
              <a:t>A</a:t>
            </a:r>
            <a:r>
              <a:rPr lang="en-US" smtClean="0"/>
              <a:t>, if productions</a:t>
            </a:r>
            <a:br>
              <a:rPr lang="en-US" smtClean="0"/>
            </a:br>
            <a:r>
              <a:rPr lang="en-US" i="1" smtClean="0"/>
              <a:t>A</a:t>
            </a:r>
            <a:r>
              <a:rPr lang="en-US" smtClean="0"/>
              <a:t> ::= </a:t>
            </a:r>
            <a:r>
              <a:rPr lang="en-US" smtClean="0">
                <a:sym typeface="Symbol" pitchFamily="18" charset="2"/>
              </a:rPr>
              <a:t> and </a:t>
            </a:r>
            <a:r>
              <a:rPr lang="en-US" i="1" smtClean="0">
                <a:sym typeface="Symbol" pitchFamily="18" charset="2"/>
              </a:rPr>
              <a:t>A</a:t>
            </a:r>
            <a:r>
              <a:rPr lang="en-US" smtClean="0">
                <a:sym typeface="Symbol" pitchFamily="18" charset="2"/>
              </a:rPr>
              <a:t> ::=  both appear in the grammar, then it is the case that</a:t>
            </a:r>
            <a:br>
              <a:rPr lang="en-US" smtClean="0">
                <a:sym typeface="Symbol" pitchFamily="18" charset="2"/>
              </a:rPr>
            </a:br>
            <a:r>
              <a:rPr lang="en-US" smtClean="0">
                <a:sym typeface="Symbol" pitchFamily="18" charset="2"/>
              </a:rPr>
              <a:t>	FIRST()    FIRST() = Ø 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If a grammar has the LL(1) property, we can build a predictive parser for it that uses 1-symbol lookahead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4294967295"/>
            <p:custDataLst>
              <p:tags r:id="rId5"/>
            </p:custDataLst>
          </p:nvPr>
        </p:nvGraphicFramePr>
        <p:xfrm>
          <a:off x="5472114" y="4038600"/>
          <a:ext cx="39528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8" imgW="152280" imgH="190440" progId="Equation.3">
                  <p:embed/>
                </p:oleObj>
              </mc:Choice>
              <mc:Fallback>
                <p:oleObj name="Equation" r:id="rId8" imgW="1522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14" y="4038600"/>
                        <a:ext cx="39528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3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/>
            <a:fld id="{3D8EE595-61E5-4AED-9C02-C51D1CD8F7A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LL(k) Parsers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An LL(k) parser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Scans the input </a:t>
            </a:r>
            <a:r>
              <a:rPr lang="en-US" dirty="0" smtClean="0">
                <a:solidFill>
                  <a:schemeClr val="folHlink"/>
                </a:solidFill>
              </a:rPr>
              <a:t>L</a:t>
            </a:r>
            <a:r>
              <a:rPr lang="en-US" dirty="0" smtClean="0"/>
              <a:t>eft to right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Constructs a </a:t>
            </a:r>
            <a:r>
              <a:rPr lang="en-US" dirty="0" smtClean="0">
                <a:solidFill>
                  <a:schemeClr val="folHlink"/>
                </a:solidFill>
              </a:rPr>
              <a:t>L</a:t>
            </a:r>
            <a:r>
              <a:rPr lang="en-US" dirty="0" smtClean="0"/>
              <a:t>eftmost derivation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Looking ahead at most </a:t>
            </a:r>
            <a:r>
              <a:rPr lang="en-US" dirty="0" smtClean="0">
                <a:solidFill>
                  <a:schemeClr val="folHlink"/>
                </a:solidFill>
              </a:rPr>
              <a:t>k</a:t>
            </a:r>
            <a:r>
              <a:rPr lang="en-US" dirty="0" smtClean="0"/>
              <a:t> symbols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1-symbol </a:t>
            </a:r>
            <a:r>
              <a:rPr lang="en-US" dirty="0" err="1" smtClean="0"/>
              <a:t>lookahead</a:t>
            </a:r>
            <a:r>
              <a:rPr lang="en-US" dirty="0" smtClean="0"/>
              <a:t> is enough for </a:t>
            </a:r>
            <a:br>
              <a:rPr lang="en-US" dirty="0" smtClean="0"/>
            </a:br>
            <a:r>
              <a:rPr lang="en-US" dirty="0" smtClean="0"/>
              <a:t>many practical programming language grammars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LL(k) for k&gt;1 is rare in practice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56</TotalTime>
  <Words>919</Words>
  <Application>Microsoft Office PowerPoint</Application>
  <PresentationFormat>Widescreen</PresentationFormat>
  <Paragraphs>321</Paragraphs>
  <Slides>30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Century Gothic</vt:lpstr>
      <vt:lpstr>Symbol</vt:lpstr>
      <vt:lpstr>Tahoma</vt:lpstr>
      <vt:lpstr>Wingdings</vt:lpstr>
      <vt:lpstr>Wingdings 3</vt:lpstr>
      <vt:lpstr>Wisp</vt:lpstr>
      <vt:lpstr>Equation</vt:lpstr>
      <vt:lpstr>LL and Recursive-Descent Parsing </vt:lpstr>
      <vt:lpstr>Agenda</vt:lpstr>
      <vt:lpstr>Basic Parsing Strategies (1)</vt:lpstr>
      <vt:lpstr>Basic Parsing Strategies (2)</vt:lpstr>
      <vt:lpstr>Top-Down Parsing</vt:lpstr>
      <vt:lpstr>Predictive Parsing</vt:lpstr>
      <vt:lpstr>Example</vt:lpstr>
      <vt:lpstr>LL(k) Property</vt:lpstr>
      <vt:lpstr>LL(k) Parsers</vt:lpstr>
      <vt:lpstr>Table-Driven LL(k) Parsers</vt:lpstr>
      <vt:lpstr>LL vs LR (1)</vt:lpstr>
      <vt:lpstr>LL vs LR (2)</vt:lpstr>
      <vt:lpstr>Recursive-Descent Parsers</vt:lpstr>
      <vt:lpstr>Example: Statements</vt:lpstr>
      <vt:lpstr>Example (cont)</vt:lpstr>
      <vt:lpstr>Invariant for Functions</vt:lpstr>
      <vt:lpstr>Possible Problems</vt:lpstr>
      <vt:lpstr>Left Recursion Problem</vt:lpstr>
      <vt:lpstr>Left Recursion Problem</vt:lpstr>
      <vt:lpstr>Left Recursion Solution</vt:lpstr>
      <vt:lpstr>Another Way to Look at This</vt:lpstr>
      <vt:lpstr>Code for Expressions (1)</vt:lpstr>
      <vt:lpstr>Code for Expressions (2)</vt:lpstr>
      <vt:lpstr>What About Indirect Left Recursion?</vt:lpstr>
      <vt:lpstr>Left Factoring</vt:lpstr>
      <vt:lpstr>Left Factoring Example</vt:lpstr>
      <vt:lpstr>Parsing if Statements</vt:lpstr>
      <vt:lpstr>Another Lookahead Problem</vt:lpstr>
      <vt:lpstr>Two Ways to Handle id ( ? )</vt:lpstr>
      <vt:lpstr>Top-Down Parsing Concluded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78</cp:revision>
  <dcterms:created xsi:type="dcterms:W3CDTF">2020-06-07T14:00:41Z</dcterms:created>
  <dcterms:modified xsi:type="dcterms:W3CDTF">2021-02-24T07:15:40Z</dcterms:modified>
</cp:coreProperties>
</file>