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3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notesSlides/notesSlide4.xml" ContentType="application/vnd.openxmlformats-officedocument.presentationml.notesSlide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notesSlides/notesSlide5.xml" ContentType="application/vnd.openxmlformats-officedocument.presentationml.notesSlide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2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9E1D0-C380-411B-A39B-6023620B0271}" type="datetimeFigureOut">
              <a:rPr lang="en-US" smtClean="0"/>
              <a:t>1/20/2021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45F0ED-F4D8-420C-A49A-B22A3CB39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3392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1D2690-A9C1-46B3-8DC6-27BB10A0D369}" type="datetimeFigureOut">
              <a:rPr lang="en-US" smtClean="0"/>
              <a:t>1/20/2021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F99B19-FD66-4A14-8048-2CEFAB8CA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4068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094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37675" indent="-283721" defTabSz="922094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34885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588839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42792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496746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50700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04654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58608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D3A31D28-A229-4913-A27F-7A9D01522350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21740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8FE03331-BD50-4047-8FF1-BD948BE81219}" type="slidenum">
              <a:rPr lang="en-US" smtClean="0">
                <a:latin typeface="Arial" charset="0"/>
              </a:rPr>
              <a:pPr eaLnBrk="1" hangingPunct="1"/>
              <a:t>2</a:t>
            </a:fld>
            <a:endParaRPr lang="en-US" smtClean="0"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87168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B001AD6D-F69A-40EF-9FE0-4157CBEB60D6}" type="slidenum">
              <a:rPr lang="en-US" smtClean="0">
                <a:latin typeface="Arial" charset="0"/>
              </a:rPr>
              <a:pPr eaLnBrk="1" hangingPunct="1"/>
              <a:t>15</a:t>
            </a:fld>
            <a:endParaRPr lang="en-US" smtClean="0">
              <a:latin typeface="Arial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Au02: taken from CSE 401 slides</a:t>
            </a:r>
          </a:p>
        </p:txBody>
      </p:sp>
    </p:spTree>
    <p:extLst>
      <p:ext uri="{BB962C8B-B14F-4D97-AF65-F5344CB8AC3E}">
        <p14:creationId xmlns:p14="http://schemas.microsoft.com/office/powerpoint/2010/main" val="3840130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500AC13-EE86-4760-83B7-DC21AA3C0D7D}" type="slidenum">
              <a:rPr lang="en-US" smtClean="0">
                <a:latin typeface="Arial" charset="0"/>
              </a:rPr>
              <a:pPr eaLnBrk="1" hangingPunct="1"/>
              <a:t>26</a:t>
            </a:fld>
            <a:endParaRPr lang="en-US" smtClean="0">
              <a:latin typeface="Arial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Au02: from CSE401 Sp02 notes</a:t>
            </a:r>
          </a:p>
        </p:txBody>
      </p:sp>
    </p:spTree>
    <p:extLst>
      <p:ext uri="{BB962C8B-B14F-4D97-AF65-F5344CB8AC3E}">
        <p14:creationId xmlns:p14="http://schemas.microsoft.com/office/powerpoint/2010/main" val="3334521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15988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59CDAD5-C0B2-4222-8F41-52C4643E4339}" type="slidenum">
              <a:rPr lang="en-US" smtClean="0">
                <a:latin typeface="Arial" charset="0"/>
              </a:rPr>
              <a:pPr eaLnBrk="1" hangingPunct="1"/>
              <a:t>28</a:t>
            </a:fld>
            <a:endParaRPr lang="en-US" smtClean="0">
              <a:latin typeface="Arial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Au02: from CSE 401 Sp02</a:t>
            </a:r>
          </a:p>
        </p:txBody>
      </p:sp>
    </p:spTree>
    <p:extLst>
      <p:ext uri="{BB962C8B-B14F-4D97-AF65-F5344CB8AC3E}">
        <p14:creationId xmlns:p14="http://schemas.microsoft.com/office/powerpoint/2010/main" val="3431456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999DA-BB9E-4B87-9B1C-BC3C5FC165C6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E7E26-4B0C-4F14-8A47-4B4FF94F097B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4C3D-C7F4-4E50-BAF9-A43EC7812E94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F842E-8DEA-4DA9-8B75-CF37AF308310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AB8C-7CF5-4736-A237-6655F590C42E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26B66-9078-46C8-9415-86FC2EDABD06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46DD7-7344-4933-B892-7B7E57194A83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5046A-FBCF-484F-89E6-1490EFD96AC1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585" y="214314"/>
            <a:ext cx="10390716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76917" y="2017713"/>
            <a:ext cx="103632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B222C-3EC0-411E-93BB-73DD143AB731}" type="datetime1">
              <a:rPr lang="en-US" smtClean="0"/>
              <a:t>1/20/2021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B-</a:t>
            </a:r>
            <a:fld id="{0B668D5F-F0DE-4639-A612-8AC7087916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371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37965-D59B-4B35-91F4-8FE976270BB7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BF034-0B47-45CB-8931-B53B557DACE9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7035-F4AD-405B-B848-61E514D15433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A394F-BA02-4526-9451-07C39673957C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7D57-B155-414F-9F2F-420279FB5708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6FCA2-F5B2-40DC-AA90-AB11EEA1DD38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F9EAE-FB94-489E-B240-567801D8BC1B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CBF47-4699-49FC-A418-9C9E3134C7FA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74509-ED28-4167-BD4A-A4B06269AC9E}" type="datetime1">
              <a:rPr lang="en-US" smtClean="0"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  <p:sldLayoutId id="2147483665" r:id="rId17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43.xml"/><Relationship Id="rId13" Type="http://schemas.openxmlformats.org/officeDocument/2006/relationships/tags" Target="../tags/tag48.xml"/><Relationship Id="rId3" Type="http://schemas.openxmlformats.org/officeDocument/2006/relationships/tags" Target="../tags/tag38.xml"/><Relationship Id="rId7" Type="http://schemas.openxmlformats.org/officeDocument/2006/relationships/tags" Target="../tags/tag42.xml"/><Relationship Id="rId12" Type="http://schemas.openxmlformats.org/officeDocument/2006/relationships/tags" Target="../tags/tag47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11" Type="http://schemas.openxmlformats.org/officeDocument/2006/relationships/tags" Target="../tags/tag46.xml"/><Relationship Id="rId5" Type="http://schemas.openxmlformats.org/officeDocument/2006/relationships/tags" Target="../tags/tag40.xml"/><Relationship Id="rId10" Type="http://schemas.openxmlformats.org/officeDocument/2006/relationships/tags" Target="../tags/tag45.xml"/><Relationship Id="rId4" Type="http://schemas.openxmlformats.org/officeDocument/2006/relationships/tags" Target="../tags/tag39.xml"/><Relationship Id="rId9" Type="http://schemas.openxmlformats.org/officeDocument/2006/relationships/tags" Target="../tags/tag44.xml"/><Relationship Id="rId1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65.xml"/><Relationship Id="rId3" Type="http://schemas.openxmlformats.org/officeDocument/2006/relationships/tags" Target="../tags/tag60.xml"/><Relationship Id="rId7" Type="http://schemas.openxmlformats.org/officeDocument/2006/relationships/tags" Target="../tags/tag64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tags" Target="../tags/tag63.xml"/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9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4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tags" Target="../tags/tag76.xml"/><Relationship Id="rId7" Type="http://schemas.openxmlformats.org/officeDocument/2006/relationships/oleObject" Target="../embeddings/oleObject1.bin"/><Relationship Id="rId2" Type="http://schemas.openxmlformats.org/officeDocument/2006/relationships/tags" Target="../tags/tag75.xml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78.xml"/><Relationship Id="rId4" Type="http://schemas.openxmlformats.org/officeDocument/2006/relationships/tags" Target="../tags/tag7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tags" Target="../tags/tag80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79.xml"/><Relationship Id="rId1" Type="http://schemas.openxmlformats.org/officeDocument/2006/relationships/vmlDrawing" Target="../drawings/vmlDrawing2.v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9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4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4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4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4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4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tags" Target="../tags/tag113.xml"/><Relationship Id="rId13" Type="http://schemas.openxmlformats.org/officeDocument/2006/relationships/tags" Target="../tags/tag118.xml"/><Relationship Id="rId3" Type="http://schemas.openxmlformats.org/officeDocument/2006/relationships/tags" Target="../tags/tag108.xml"/><Relationship Id="rId7" Type="http://schemas.openxmlformats.org/officeDocument/2006/relationships/tags" Target="../tags/tag112.xml"/><Relationship Id="rId12" Type="http://schemas.openxmlformats.org/officeDocument/2006/relationships/tags" Target="../tags/tag117.xml"/><Relationship Id="rId2" Type="http://schemas.openxmlformats.org/officeDocument/2006/relationships/tags" Target="../tags/tag107.xml"/><Relationship Id="rId16" Type="http://schemas.openxmlformats.org/officeDocument/2006/relationships/slideLayout" Target="../slideLayouts/slideLayout6.xml"/><Relationship Id="rId1" Type="http://schemas.openxmlformats.org/officeDocument/2006/relationships/tags" Target="../tags/tag106.xml"/><Relationship Id="rId6" Type="http://schemas.openxmlformats.org/officeDocument/2006/relationships/tags" Target="../tags/tag111.xml"/><Relationship Id="rId11" Type="http://schemas.openxmlformats.org/officeDocument/2006/relationships/tags" Target="../tags/tag116.xml"/><Relationship Id="rId5" Type="http://schemas.openxmlformats.org/officeDocument/2006/relationships/tags" Target="../tags/tag110.xml"/><Relationship Id="rId15" Type="http://schemas.openxmlformats.org/officeDocument/2006/relationships/tags" Target="../tags/tag120.xml"/><Relationship Id="rId10" Type="http://schemas.openxmlformats.org/officeDocument/2006/relationships/tags" Target="../tags/tag115.xml"/><Relationship Id="rId4" Type="http://schemas.openxmlformats.org/officeDocument/2006/relationships/tags" Target="../tags/tag109.xml"/><Relationship Id="rId9" Type="http://schemas.openxmlformats.org/officeDocument/2006/relationships/tags" Target="../tags/tag114.xml"/><Relationship Id="rId14" Type="http://schemas.openxmlformats.org/officeDocument/2006/relationships/tags" Target="../tags/tag11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123.xml"/><Relationship Id="rId2" Type="http://schemas.openxmlformats.org/officeDocument/2006/relationships/tags" Target="../tags/tag122.xml"/><Relationship Id="rId1" Type="http://schemas.openxmlformats.org/officeDocument/2006/relationships/tags" Target="../tags/tag121.xml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126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tags" Target="../tags/tag134.xml"/><Relationship Id="rId13" Type="http://schemas.openxmlformats.org/officeDocument/2006/relationships/tags" Target="../tags/tag139.xml"/><Relationship Id="rId3" Type="http://schemas.openxmlformats.org/officeDocument/2006/relationships/tags" Target="../tags/tag129.xml"/><Relationship Id="rId7" Type="http://schemas.openxmlformats.org/officeDocument/2006/relationships/tags" Target="../tags/tag133.xml"/><Relationship Id="rId12" Type="http://schemas.openxmlformats.org/officeDocument/2006/relationships/tags" Target="../tags/tag138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128.xml"/><Relationship Id="rId16" Type="http://schemas.openxmlformats.org/officeDocument/2006/relationships/tags" Target="../tags/tag142.xml"/><Relationship Id="rId1" Type="http://schemas.openxmlformats.org/officeDocument/2006/relationships/tags" Target="../tags/tag127.xml"/><Relationship Id="rId6" Type="http://schemas.openxmlformats.org/officeDocument/2006/relationships/tags" Target="../tags/tag132.xml"/><Relationship Id="rId11" Type="http://schemas.openxmlformats.org/officeDocument/2006/relationships/tags" Target="../tags/tag137.xml"/><Relationship Id="rId5" Type="http://schemas.openxmlformats.org/officeDocument/2006/relationships/tags" Target="../tags/tag131.xml"/><Relationship Id="rId15" Type="http://schemas.openxmlformats.org/officeDocument/2006/relationships/tags" Target="../tags/tag141.xml"/><Relationship Id="rId10" Type="http://schemas.openxmlformats.org/officeDocument/2006/relationships/tags" Target="../tags/tag136.xml"/><Relationship Id="rId4" Type="http://schemas.openxmlformats.org/officeDocument/2006/relationships/tags" Target="../tags/tag130.xml"/><Relationship Id="rId9" Type="http://schemas.openxmlformats.org/officeDocument/2006/relationships/tags" Target="../tags/tag135.xml"/><Relationship Id="rId14" Type="http://schemas.openxmlformats.org/officeDocument/2006/relationships/tags" Target="../tags/tag140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tags" Target="../tags/tag150.xml"/><Relationship Id="rId13" Type="http://schemas.openxmlformats.org/officeDocument/2006/relationships/tags" Target="../tags/tag155.xml"/><Relationship Id="rId18" Type="http://schemas.openxmlformats.org/officeDocument/2006/relationships/slideLayout" Target="../slideLayouts/slideLayout2.xml"/><Relationship Id="rId3" Type="http://schemas.openxmlformats.org/officeDocument/2006/relationships/tags" Target="../tags/tag145.xml"/><Relationship Id="rId7" Type="http://schemas.openxmlformats.org/officeDocument/2006/relationships/tags" Target="../tags/tag149.xml"/><Relationship Id="rId12" Type="http://schemas.openxmlformats.org/officeDocument/2006/relationships/tags" Target="../tags/tag154.xml"/><Relationship Id="rId17" Type="http://schemas.openxmlformats.org/officeDocument/2006/relationships/tags" Target="../tags/tag159.xml"/><Relationship Id="rId2" Type="http://schemas.openxmlformats.org/officeDocument/2006/relationships/tags" Target="../tags/tag144.xml"/><Relationship Id="rId16" Type="http://schemas.openxmlformats.org/officeDocument/2006/relationships/tags" Target="../tags/tag158.xml"/><Relationship Id="rId1" Type="http://schemas.openxmlformats.org/officeDocument/2006/relationships/tags" Target="../tags/tag143.xml"/><Relationship Id="rId6" Type="http://schemas.openxmlformats.org/officeDocument/2006/relationships/tags" Target="../tags/tag148.xml"/><Relationship Id="rId11" Type="http://schemas.openxmlformats.org/officeDocument/2006/relationships/tags" Target="../tags/tag153.xml"/><Relationship Id="rId5" Type="http://schemas.openxmlformats.org/officeDocument/2006/relationships/tags" Target="../tags/tag147.xml"/><Relationship Id="rId15" Type="http://schemas.openxmlformats.org/officeDocument/2006/relationships/tags" Target="../tags/tag157.xml"/><Relationship Id="rId10" Type="http://schemas.openxmlformats.org/officeDocument/2006/relationships/tags" Target="../tags/tag152.xml"/><Relationship Id="rId4" Type="http://schemas.openxmlformats.org/officeDocument/2006/relationships/tags" Target="../tags/tag146.xml"/><Relationship Id="rId9" Type="http://schemas.openxmlformats.org/officeDocument/2006/relationships/tags" Target="../tags/tag151.xml"/><Relationship Id="rId14" Type="http://schemas.openxmlformats.org/officeDocument/2006/relationships/tags" Target="../tags/tag156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tags" Target="../tags/tag167.xml"/><Relationship Id="rId13" Type="http://schemas.openxmlformats.org/officeDocument/2006/relationships/tags" Target="../tags/tag172.xml"/><Relationship Id="rId18" Type="http://schemas.openxmlformats.org/officeDocument/2006/relationships/tags" Target="../tags/tag177.xml"/><Relationship Id="rId26" Type="http://schemas.openxmlformats.org/officeDocument/2006/relationships/tags" Target="../tags/tag185.xml"/><Relationship Id="rId3" Type="http://schemas.openxmlformats.org/officeDocument/2006/relationships/tags" Target="../tags/tag162.xml"/><Relationship Id="rId21" Type="http://schemas.openxmlformats.org/officeDocument/2006/relationships/tags" Target="../tags/tag180.xml"/><Relationship Id="rId7" Type="http://schemas.openxmlformats.org/officeDocument/2006/relationships/tags" Target="../tags/tag166.xml"/><Relationship Id="rId12" Type="http://schemas.openxmlformats.org/officeDocument/2006/relationships/tags" Target="../tags/tag171.xml"/><Relationship Id="rId17" Type="http://schemas.openxmlformats.org/officeDocument/2006/relationships/tags" Target="../tags/tag176.xml"/><Relationship Id="rId25" Type="http://schemas.openxmlformats.org/officeDocument/2006/relationships/tags" Target="../tags/tag184.xml"/><Relationship Id="rId2" Type="http://schemas.openxmlformats.org/officeDocument/2006/relationships/tags" Target="../tags/tag161.xml"/><Relationship Id="rId16" Type="http://schemas.openxmlformats.org/officeDocument/2006/relationships/tags" Target="../tags/tag175.xml"/><Relationship Id="rId20" Type="http://schemas.openxmlformats.org/officeDocument/2006/relationships/tags" Target="../tags/tag179.xml"/><Relationship Id="rId1" Type="http://schemas.openxmlformats.org/officeDocument/2006/relationships/tags" Target="../tags/tag160.xml"/><Relationship Id="rId6" Type="http://schemas.openxmlformats.org/officeDocument/2006/relationships/tags" Target="../tags/tag165.xml"/><Relationship Id="rId11" Type="http://schemas.openxmlformats.org/officeDocument/2006/relationships/tags" Target="../tags/tag170.xml"/><Relationship Id="rId24" Type="http://schemas.openxmlformats.org/officeDocument/2006/relationships/tags" Target="../tags/tag183.xml"/><Relationship Id="rId5" Type="http://schemas.openxmlformats.org/officeDocument/2006/relationships/tags" Target="../tags/tag164.xml"/><Relationship Id="rId15" Type="http://schemas.openxmlformats.org/officeDocument/2006/relationships/tags" Target="../tags/tag174.xml"/><Relationship Id="rId23" Type="http://schemas.openxmlformats.org/officeDocument/2006/relationships/tags" Target="../tags/tag182.xml"/><Relationship Id="rId28" Type="http://schemas.openxmlformats.org/officeDocument/2006/relationships/slideLayout" Target="../slideLayouts/slideLayout2.xml"/><Relationship Id="rId10" Type="http://schemas.openxmlformats.org/officeDocument/2006/relationships/tags" Target="../tags/tag169.xml"/><Relationship Id="rId19" Type="http://schemas.openxmlformats.org/officeDocument/2006/relationships/tags" Target="../tags/tag178.xml"/><Relationship Id="rId4" Type="http://schemas.openxmlformats.org/officeDocument/2006/relationships/tags" Target="../tags/tag163.xml"/><Relationship Id="rId9" Type="http://schemas.openxmlformats.org/officeDocument/2006/relationships/tags" Target="../tags/tag168.xml"/><Relationship Id="rId14" Type="http://schemas.openxmlformats.org/officeDocument/2006/relationships/tags" Target="../tags/tag173.xml"/><Relationship Id="rId22" Type="http://schemas.openxmlformats.org/officeDocument/2006/relationships/tags" Target="../tags/tag181.xml"/><Relationship Id="rId27" Type="http://schemas.openxmlformats.org/officeDocument/2006/relationships/tags" Target="../tags/tag186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tags" Target="../tags/tag194.xml"/><Relationship Id="rId13" Type="http://schemas.openxmlformats.org/officeDocument/2006/relationships/tags" Target="../tags/tag199.xml"/><Relationship Id="rId18" Type="http://schemas.openxmlformats.org/officeDocument/2006/relationships/tags" Target="../tags/tag204.xml"/><Relationship Id="rId3" Type="http://schemas.openxmlformats.org/officeDocument/2006/relationships/tags" Target="../tags/tag189.xml"/><Relationship Id="rId7" Type="http://schemas.openxmlformats.org/officeDocument/2006/relationships/tags" Target="../tags/tag193.xml"/><Relationship Id="rId12" Type="http://schemas.openxmlformats.org/officeDocument/2006/relationships/tags" Target="../tags/tag198.xml"/><Relationship Id="rId17" Type="http://schemas.openxmlformats.org/officeDocument/2006/relationships/tags" Target="../tags/tag203.xml"/><Relationship Id="rId2" Type="http://schemas.openxmlformats.org/officeDocument/2006/relationships/tags" Target="../tags/tag188.xml"/><Relationship Id="rId16" Type="http://schemas.openxmlformats.org/officeDocument/2006/relationships/tags" Target="../tags/tag202.xml"/><Relationship Id="rId20" Type="http://schemas.openxmlformats.org/officeDocument/2006/relationships/slideLayout" Target="../slideLayouts/slideLayout2.xml"/><Relationship Id="rId1" Type="http://schemas.openxmlformats.org/officeDocument/2006/relationships/tags" Target="../tags/tag187.xml"/><Relationship Id="rId6" Type="http://schemas.openxmlformats.org/officeDocument/2006/relationships/tags" Target="../tags/tag192.xml"/><Relationship Id="rId11" Type="http://schemas.openxmlformats.org/officeDocument/2006/relationships/tags" Target="../tags/tag197.xml"/><Relationship Id="rId5" Type="http://schemas.openxmlformats.org/officeDocument/2006/relationships/tags" Target="../tags/tag191.xml"/><Relationship Id="rId15" Type="http://schemas.openxmlformats.org/officeDocument/2006/relationships/tags" Target="../tags/tag201.xml"/><Relationship Id="rId10" Type="http://schemas.openxmlformats.org/officeDocument/2006/relationships/tags" Target="../tags/tag196.xml"/><Relationship Id="rId19" Type="http://schemas.openxmlformats.org/officeDocument/2006/relationships/tags" Target="../tags/tag205.xml"/><Relationship Id="rId4" Type="http://schemas.openxmlformats.org/officeDocument/2006/relationships/tags" Target="../tags/tag190.xml"/><Relationship Id="rId9" Type="http://schemas.openxmlformats.org/officeDocument/2006/relationships/tags" Target="../tags/tag195.xml"/><Relationship Id="rId14" Type="http://schemas.openxmlformats.org/officeDocument/2006/relationships/tags" Target="../tags/tag20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208.xml"/><Relationship Id="rId2" Type="http://schemas.openxmlformats.org/officeDocument/2006/relationships/tags" Target="../tags/tag207.xml"/><Relationship Id="rId1" Type="http://schemas.openxmlformats.org/officeDocument/2006/relationships/tags" Target="../tags/tag206.xml"/><Relationship Id="rId4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211.xml"/><Relationship Id="rId2" Type="http://schemas.openxmlformats.org/officeDocument/2006/relationships/tags" Target="../tags/tag210.xml"/><Relationship Id="rId1" Type="http://schemas.openxmlformats.org/officeDocument/2006/relationships/tags" Target="../tags/tag209.xml"/><Relationship Id="rId4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tags" Target="../tags/tag219.xml"/><Relationship Id="rId13" Type="http://schemas.openxmlformats.org/officeDocument/2006/relationships/tags" Target="../tags/tag224.xml"/><Relationship Id="rId18" Type="http://schemas.openxmlformats.org/officeDocument/2006/relationships/tags" Target="../tags/tag229.xml"/><Relationship Id="rId26" Type="http://schemas.openxmlformats.org/officeDocument/2006/relationships/tags" Target="../tags/tag237.xml"/><Relationship Id="rId3" Type="http://schemas.openxmlformats.org/officeDocument/2006/relationships/tags" Target="../tags/tag214.xml"/><Relationship Id="rId21" Type="http://schemas.openxmlformats.org/officeDocument/2006/relationships/tags" Target="../tags/tag232.xml"/><Relationship Id="rId7" Type="http://schemas.openxmlformats.org/officeDocument/2006/relationships/tags" Target="../tags/tag218.xml"/><Relationship Id="rId12" Type="http://schemas.openxmlformats.org/officeDocument/2006/relationships/tags" Target="../tags/tag223.xml"/><Relationship Id="rId17" Type="http://schemas.openxmlformats.org/officeDocument/2006/relationships/tags" Target="../tags/tag228.xml"/><Relationship Id="rId25" Type="http://schemas.openxmlformats.org/officeDocument/2006/relationships/tags" Target="../tags/tag236.xml"/><Relationship Id="rId2" Type="http://schemas.openxmlformats.org/officeDocument/2006/relationships/tags" Target="../tags/tag213.xml"/><Relationship Id="rId16" Type="http://schemas.openxmlformats.org/officeDocument/2006/relationships/tags" Target="../tags/tag227.xml"/><Relationship Id="rId20" Type="http://schemas.openxmlformats.org/officeDocument/2006/relationships/tags" Target="../tags/tag231.xml"/><Relationship Id="rId29" Type="http://schemas.openxmlformats.org/officeDocument/2006/relationships/tags" Target="../tags/tag240.xml"/><Relationship Id="rId1" Type="http://schemas.openxmlformats.org/officeDocument/2006/relationships/tags" Target="../tags/tag212.xml"/><Relationship Id="rId6" Type="http://schemas.openxmlformats.org/officeDocument/2006/relationships/tags" Target="../tags/tag217.xml"/><Relationship Id="rId11" Type="http://schemas.openxmlformats.org/officeDocument/2006/relationships/tags" Target="../tags/tag222.xml"/><Relationship Id="rId24" Type="http://schemas.openxmlformats.org/officeDocument/2006/relationships/tags" Target="../tags/tag235.xml"/><Relationship Id="rId32" Type="http://schemas.openxmlformats.org/officeDocument/2006/relationships/slideLayout" Target="../slideLayouts/slideLayout2.xml"/><Relationship Id="rId5" Type="http://schemas.openxmlformats.org/officeDocument/2006/relationships/tags" Target="../tags/tag216.xml"/><Relationship Id="rId15" Type="http://schemas.openxmlformats.org/officeDocument/2006/relationships/tags" Target="../tags/tag226.xml"/><Relationship Id="rId23" Type="http://schemas.openxmlformats.org/officeDocument/2006/relationships/tags" Target="../tags/tag234.xml"/><Relationship Id="rId28" Type="http://schemas.openxmlformats.org/officeDocument/2006/relationships/tags" Target="../tags/tag239.xml"/><Relationship Id="rId10" Type="http://schemas.openxmlformats.org/officeDocument/2006/relationships/tags" Target="../tags/tag221.xml"/><Relationship Id="rId19" Type="http://schemas.openxmlformats.org/officeDocument/2006/relationships/tags" Target="../tags/tag230.xml"/><Relationship Id="rId31" Type="http://schemas.openxmlformats.org/officeDocument/2006/relationships/tags" Target="../tags/tag242.xml"/><Relationship Id="rId4" Type="http://schemas.openxmlformats.org/officeDocument/2006/relationships/tags" Target="../tags/tag215.xml"/><Relationship Id="rId9" Type="http://schemas.openxmlformats.org/officeDocument/2006/relationships/tags" Target="../tags/tag220.xml"/><Relationship Id="rId14" Type="http://schemas.openxmlformats.org/officeDocument/2006/relationships/tags" Target="../tags/tag225.xml"/><Relationship Id="rId22" Type="http://schemas.openxmlformats.org/officeDocument/2006/relationships/tags" Target="../tags/tag233.xml"/><Relationship Id="rId27" Type="http://schemas.openxmlformats.org/officeDocument/2006/relationships/tags" Target="../tags/tag238.xml"/><Relationship Id="rId30" Type="http://schemas.openxmlformats.org/officeDocument/2006/relationships/tags" Target="../tags/tag241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tags" Target="../tags/tag250.xml"/><Relationship Id="rId13" Type="http://schemas.openxmlformats.org/officeDocument/2006/relationships/tags" Target="../tags/tag255.xml"/><Relationship Id="rId18" Type="http://schemas.openxmlformats.org/officeDocument/2006/relationships/tags" Target="../tags/tag260.xml"/><Relationship Id="rId26" Type="http://schemas.openxmlformats.org/officeDocument/2006/relationships/tags" Target="../tags/tag268.xml"/><Relationship Id="rId3" Type="http://schemas.openxmlformats.org/officeDocument/2006/relationships/tags" Target="../tags/tag245.xml"/><Relationship Id="rId21" Type="http://schemas.openxmlformats.org/officeDocument/2006/relationships/tags" Target="../tags/tag263.xml"/><Relationship Id="rId34" Type="http://schemas.openxmlformats.org/officeDocument/2006/relationships/tags" Target="../tags/tag276.xml"/><Relationship Id="rId7" Type="http://schemas.openxmlformats.org/officeDocument/2006/relationships/tags" Target="../tags/tag249.xml"/><Relationship Id="rId12" Type="http://schemas.openxmlformats.org/officeDocument/2006/relationships/tags" Target="../tags/tag254.xml"/><Relationship Id="rId17" Type="http://schemas.openxmlformats.org/officeDocument/2006/relationships/tags" Target="../tags/tag259.xml"/><Relationship Id="rId25" Type="http://schemas.openxmlformats.org/officeDocument/2006/relationships/tags" Target="../tags/tag267.xml"/><Relationship Id="rId33" Type="http://schemas.openxmlformats.org/officeDocument/2006/relationships/tags" Target="../tags/tag275.xml"/><Relationship Id="rId2" Type="http://schemas.openxmlformats.org/officeDocument/2006/relationships/tags" Target="../tags/tag244.xml"/><Relationship Id="rId16" Type="http://schemas.openxmlformats.org/officeDocument/2006/relationships/tags" Target="../tags/tag258.xml"/><Relationship Id="rId20" Type="http://schemas.openxmlformats.org/officeDocument/2006/relationships/tags" Target="../tags/tag262.xml"/><Relationship Id="rId29" Type="http://schemas.openxmlformats.org/officeDocument/2006/relationships/tags" Target="../tags/tag271.xml"/><Relationship Id="rId1" Type="http://schemas.openxmlformats.org/officeDocument/2006/relationships/tags" Target="../tags/tag243.xml"/><Relationship Id="rId6" Type="http://schemas.openxmlformats.org/officeDocument/2006/relationships/tags" Target="../tags/tag248.xml"/><Relationship Id="rId11" Type="http://schemas.openxmlformats.org/officeDocument/2006/relationships/tags" Target="../tags/tag253.xml"/><Relationship Id="rId24" Type="http://schemas.openxmlformats.org/officeDocument/2006/relationships/tags" Target="../tags/tag266.xml"/><Relationship Id="rId32" Type="http://schemas.openxmlformats.org/officeDocument/2006/relationships/tags" Target="../tags/tag274.xml"/><Relationship Id="rId5" Type="http://schemas.openxmlformats.org/officeDocument/2006/relationships/tags" Target="../tags/tag247.xml"/><Relationship Id="rId15" Type="http://schemas.openxmlformats.org/officeDocument/2006/relationships/tags" Target="../tags/tag257.xml"/><Relationship Id="rId23" Type="http://schemas.openxmlformats.org/officeDocument/2006/relationships/tags" Target="../tags/tag265.xml"/><Relationship Id="rId28" Type="http://schemas.openxmlformats.org/officeDocument/2006/relationships/tags" Target="../tags/tag270.xml"/><Relationship Id="rId36" Type="http://schemas.openxmlformats.org/officeDocument/2006/relationships/slideLayout" Target="../slideLayouts/slideLayout2.xml"/><Relationship Id="rId10" Type="http://schemas.openxmlformats.org/officeDocument/2006/relationships/tags" Target="../tags/tag252.xml"/><Relationship Id="rId19" Type="http://schemas.openxmlformats.org/officeDocument/2006/relationships/tags" Target="../tags/tag261.xml"/><Relationship Id="rId31" Type="http://schemas.openxmlformats.org/officeDocument/2006/relationships/tags" Target="../tags/tag273.xml"/><Relationship Id="rId4" Type="http://schemas.openxmlformats.org/officeDocument/2006/relationships/tags" Target="../tags/tag246.xml"/><Relationship Id="rId9" Type="http://schemas.openxmlformats.org/officeDocument/2006/relationships/tags" Target="../tags/tag251.xml"/><Relationship Id="rId14" Type="http://schemas.openxmlformats.org/officeDocument/2006/relationships/tags" Target="../tags/tag256.xml"/><Relationship Id="rId22" Type="http://schemas.openxmlformats.org/officeDocument/2006/relationships/tags" Target="../tags/tag264.xml"/><Relationship Id="rId27" Type="http://schemas.openxmlformats.org/officeDocument/2006/relationships/tags" Target="../tags/tag269.xml"/><Relationship Id="rId30" Type="http://schemas.openxmlformats.org/officeDocument/2006/relationships/tags" Target="../tags/tag272.xml"/><Relationship Id="rId35" Type="http://schemas.openxmlformats.org/officeDocument/2006/relationships/tags" Target="../tags/tag277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tags" Target="../tags/tag285.xml"/><Relationship Id="rId13" Type="http://schemas.openxmlformats.org/officeDocument/2006/relationships/tags" Target="../tags/tag290.xml"/><Relationship Id="rId3" Type="http://schemas.openxmlformats.org/officeDocument/2006/relationships/tags" Target="../tags/tag280.xml"/><Relationship Id="rId7" Type="http://schemas.openxmlformats.org/officeDocument/2006/relationships/tags" Target="../tags/tag284.xml"/><Relationship Id="rId12" Type="http://schemas.openxmlformats.org/officeDocument/2006/relationships/tags" Target="../tags/tag289.xml"/><Relationship Id="rId2" Type="http://schemas.openxmlformats.org/officeDocument/2006/relationships/tags" Target="../tags/tag279.xml"/><Relationship Id="rId16" Type="http://schemas.openxmlformats.org/officeDocument/2006/relationships/slideLayout" Target="../slideLayouts/slideLayout2.xml"/><Relationship Id="rId1" Type="http://schemas.openxmlformats.org/officeDocument/2006/relationships/tags" Target="../tags/tag278.xml"/><Relationship Id="rId6" Type="http://schemas.openxmlformats.org/officeDocument/2006/relationships/tags" Target="../tags/tag283.xml"/><Relationship Id="rId11" Type="http://schemas.openxmlformats.org/officeDocument/2006/relationships/tags" Target="../tags/tag288.xml"/><Relationship Id="rId5" Type="http://schemas.openxmlformats.org/officeDocument/2006/relationships/tags" Target="../tags/tag282.xml"/><Relationship Id="rId15" Type="http://schemas.openxmlformats.org/officeDocument/2006/relationships/tags" Target="../tags/tag292.xml"/><Relationship Id="rId10" Type="http://schemas.openxmlformats.org/officeDocument/2006/relationships/tags" Target="../tags/tag287.xml"/><Relationship Id="rId4" Type="http://schemas.openxmlformats.org/officeDocument/2006/relationships/tags" Target="../tags/tag281.xml"/><Relationship Id="rId9" Type="http://schemas.openxmlformats.org/officeDocument/2006/relationships/tags" Target="../tags/tag286.xml"/><Relationship Id="rId14" Type="http://schemas.openxmlformats.org/officeDocument/2006/relationships/tags" Target="../tags/tag291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tags" Target="../tags/tag300.xml"/><Relationship Id="rId13" Type="http://schemas.openxmlformats.org/officeDocument/2006/relationships/tags" Target="../tags/tag305.xml"/><Relationship Id="rId3" Type="http://schemas.openxmlformats.org/officeDocument/2006/relationships/tags" Target="../tags/tag295.xml"/><Relationship Id="rId7" Type="http://schemas.openxmlformats.org/officeDocument/2006/relationships/tags" Target="../tags/tag299.xml"/><Relationship Id="rId12" Type="http://schemas.openxmlformats.org/officeDocument/2006/relationships/tags" Target="../tags/tag304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294.xml"/><Relationship Id="rId16" Type="http://schemas.openxmlformats.org/officeDocument/2006/relationships/tags" Target="../tags/tag308.xml"/><Relationship Id="rId1" Type="http://schemas.openxmlformats.org/officeDocument/2006/relationships/tags" Target="../tags/tag293.xml"/><Relationship Id="rId6" Type="http://schemas.openxmlformats.org/officeDocument/2006/relationships/tags" Target="../tags/tag298.xml"/><Relationship Id="rId11" Type="http://schemas.openxmlformats.org/officeDocument/2006/relationships/tags" Target="../tags/tag303.xml"/><Relationship Id="rId5" Type="http://schemas.openxmlformats.org/officeDocument/2006/relationships/tags" Target="../tags/tag297.xml"/><Relationship Id="rId15" Type="http://schemas.openxmlformats.org/officeDocument/2006/relationships/tags" Target="../tags/tag307.xml"/><Relationship Id="rId10" Type="http://schemas.openxmlformats.org/officeDocument/2006/relationships/tags" Target="../tags/tag302.xml"/><Relationship Id="rId4" Type="http://schemas.openxmlformats.org/officeDocument/2006/relationships/tags" Target="../tags/tag296.xml"/><Relationship Id="rId9" Type="http://schemas.openxmlformats.org/officeDocument/2006/relationships/tags" Target="../tags/tag301.xml"/><Relationship Id="rId14" Type="http://schemas.openxmlformats.org/officeDocument/2006/relationships/tags" Target="../tags/tag30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tags" Target="../tags/tag311.xml"/><Relationship Id="rId2" Type="http://schemas.openxmlformats.org/officeDocument/2006/relationships/tags" Target="../tags/tag310.xml"/><Relationship Id="rId1" Type="http://schemas.openxmlformats.org/officeDocument/2006/relationships/tags" Target="../tags/tag309.xml"/><Relationship Id="rId4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tags" Target="../tags/tag314.xml"/><Relationship Id="rId2" Type="http://schemas.openxmlformats.org/officeDocument/2006/relationships/tags" Target="../tags/tag313.xml"/><Relationship Id="rId1" Type="http://schemas.openxmlformats.org/officeDocument/2006/relationships/tags" Target="../tags/tag312.xml"/><Relationship Id="rId4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tags" Target="../tags/tag317.xml"/><Relationship Id="rId2" Type="http://schemas.openxmlformats.org/officeDocument/2006/relationships/tags" Target="../tags/tag316.xml"/><Relationship Id="rId1" Type="http://schemas.openxmlformats.org/officeDocument/2006/relationships/tags" Target="../tags/tag315.xml"/><Relationship Id="rId4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tags" Target="../tags/tag320.xml"/><Relationship Id="rId2" Type="http://schemas.openxmlformats.org/officeDocument/2006/relationships/tags" Target="../tags/tag319.xml"/><Relationship Id="rId1" Type="http://schemas.openxmlformats.org/officeDocument/2006/relationships/tags" Target="../tags/tag318.xml"/><Relationship Id="rId4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tags" Target="../tags/tag323.xml"/><Relationship Id="rId2" Type="http://schemas.openxmlformats.org/officeDocument/2006/relationships/tags" Target="../tags/tag322.xml"/><Relationship Id="rId1" Type="http://schemas.openxmlformats.org/officeDocument/2006/relationships/tags" Target="../tags/tag321.xml"/><Relationship Id="rId4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tags" Target="../tags/tag326.xml"/><Relationship Id="rId2" Type="http://schemas.openxmlformats.org/officeDocument/2006/relationships/tags" Target="../tags/tag325.xml"/><Relationship Id="rId1" Type="http://schemas.openxmlformats.org/officeDocument/2006/relationships/tags" Target="../tags/tag324.xml"/><Relationship Id="rId4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tags" Target="../tags/tag329.xml"/><Relationship Id="rId2" Type="http://schemas.openxmlformats.org/officeDocument/2006/relationships/tags" Target="../tags/tag328.xml"/><Relationship Id="rId1" Type="http://schemas.openxmlformats.org/officeDocument/2006/relationships/tags" Target="../tags/tag327.xml"/><Relationship Id="rId4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tags" Target="../tags/tag332.xml"/><Relationship Id="rId2" Type="http://schemas.openxmlformats.org/officeDocument/2006/relationships/tags" Target="../tags/tag331.xml"/><Relationship Id="rId1" Type="http://schemas.openxmlformats.org/officeDocument/2006/relationships/tags" Target="../tags/tag330.xml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30.xml"/><Relationship Id="rId10" Type="http://schemas.openxmlformats.org/officeDocument/2006/relationships/tags" Target="../tags/tag35.xml"/><Relationship Id="rId4" Type="http://schemas.openxmlformats.org/officeDocument/2006/relationships/tags" Target="../tags/tag29.xml"/><Relationship Id="rId9" Type="http://schemas.openxmlformats.org/officeDocument/2006/relationships/tags" Target="../tags/tag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15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1867437" y="2514600"/>
            <a:ext cx="9637175" cy="2262781"/>
          </a:xfrm>
        </p:spPr>
        <p:txBody>
          <a:bodyPr>
            <a:normAutofit/>
          </a:bodyPr>
          <a:lstStyle/>
          <a:p>
            <a:r>
              <a:rPr lang="en-US" sz="4000"/>
              <a:t>Languages, Automata, Regular Expressions &amp; Scanners</a:t>
            </a:r>
            <a:endParaRPr lang="en-US" sz="4000" dirty="0"/>
          </a:p>
        </p:txBody>
      </p:sp>
      <p:sp>
        <p:nvSpPr>
          <p:cNvPr id="3078" name="Rectangle 16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BCS </a:t>
            </a:r>
            <a:r>
              <a:rPr lang="en-US" dirty="0"/>
              <a:t>307 – Compiler Construction</a:t>
            </a:r>
          </a:p>
        </p:txBody>
      </p:sp>
    </p:spTree>
    <p:extLst>
      <p:ext uri="{BB962C8B-B14F-4D97-AF65-F5344CB8AC3E}">
        <p14:creationId xmlns:p14="http://schemas.microsoft.com/office/powerpoint/2010/main" val="229308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66785E2A-4CD5-46BB-8FE8-8E755AD02349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Characters </a:t>
            </a:r>
            <a:r>
              <a:rPr lang="en-US" dirty="0" err="1" smtClean="0"/>
              <a:t>vs</a:t>
            </a:r>
            <a:r>
              <a:rPr lang="en-US" dirty="0" smtClean="0"/>
              <a:t> Tokens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Input text</a:t>
            </a:r>
          </a:p>
          <a:p>
            <a:pPr lvl="2" eaLnBrk="1" hangingPunct="1">
              <a:buFont typeface="Wingdings" pitchFamily="2" charset="2"/>
              <a:buNone/>
            </a:pPr>
            <a:r>
              <a:rPr lang="en-US" dirty="0" smtClean="0">
                <a:latin typeface="Lucida Sans Unicode" pitchFamily="34" charset="0"/>
              </a:rPr>
              <a:t>// this statement does very little</a:t>
            </a:r>
          </a:p>
          <a:p>
            <a:pPr lvl="2" eaLnBrk="1" hangingPunct="1">
              <a:buFont typeface="Wingdings" pitchFamily="2" charset="2"/>
              <a:buNone/>
            </a:pPr>
            <a:r>
              <a:rPr lang="en-US" dirty="0" smtClean="0">
                <a:latin typeface="Lucida Sans Unicode" pitchFamily="34" charset="0"/>
              </a:rPr>
              <a:t>if (x &gt;= y) y = 42;</a:t>
            </a:r>
          </a:p>
          <a:p>
            <a:pPr eaLnBrk="1" hangingPunct="1"/>
            <a:r>
              <a:rPr lang="en-US" dirty="0" smtClean="0"/>
              <a:t>Token Stream</a:t>
            </a:r>
          </a:p>
        </p:txBody>
      </p:sp>
      <p:sp>
        <p:nvSpPr>
          <p:cNvPr id="14343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429000" y="4267201"/>
            <a:ext cx="401638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IF</a:t>
            </a:r>
          </a:p>
        </p:txBody>
      </p:sp>
      <p:sp>
        <p:nvSpPr>
          <p:cNvPr id="14344" name="Text Box 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962401" y="4267201"/>
            <a:ext cx="995363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LPAREN</a:t>
            </a:r>
          </a:p>
        </p:txBody>
      </p:sp>
      <p:sp>
        <p:nvSpPr>
          <p:cNvPr id="14345" name="Text Box 6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100639" y="4267201"/>
            <a:ext cx="725487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ID(x)</a:t>
            </a:r>
          </a:p>
        </p:txBody>
      </p:sp>
      <p:sp>
        <p:nvSpPr>
          <p:cNvPr id="14346" name="Text Box 7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903913" y="4267201"/>
            <a:ext cx="639762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GEQ</a:t>
            </a:r>
          </a:p>
        </p:txBody>
      </p:sp>
      <p:sp>
        <p:nvSpPr>
          <p:cNvPr id="14347" name="Text Box 8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675439" y="4267201"/>
            <a:ext cx="727075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ID(y)</a:t>
            </a:r>
          </a:p>
        </p:txBody>
      </p:sp>
      <p:sp>
        <p:nvSpPr>
          <p:cNvPr id="14348" name="Text Box 9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429000" y="4802188"/>
            <a:ext cx="1022350" cy="3794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RPAREN</a:t>
            </a:r>
          </a:p>
        </p:txBody>
      </p:sp>
      <p:sp>
        <p:nvSpPr>
          <p:cNvPr id="14349" name="Text Box 10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616451" y="4800601"/>
            <a:ext cx="727075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ID(y)</a:t>
            </a:r>
          </a:p>
        </p:txBody>
      </p:sp>
      <p:sp>
        <p:nvSpPr>
          <p:cNvPr id="14350" name="Text Box 1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521326" y="4800601"/>
            <a:ext cx="1190625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BECOMES</a:t>
            </a:r>
          </a:p>
        </p:txBody>
      </p:sp>
      <p:sp>
        <p:nvSpPr>
          <p:cNvPr id="14351" name="Text Box 12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6886576" y="4800601"/>
            <a:ext cx="993775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INT(42)</a:t>
            </a:r>
          </a:p>
        </p:txBody>
      </p:sp>
      <p:sp>
        <p:nvSpPr>
          <p:cNvPr id="14352" name="Text Box 13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997826" y="4800601"/>
            <a:ext cx="1050925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SCOLON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5196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E1F8C5F8-F20B-4FF2-9C49-CC946031C4B0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Separate the Scanner and Parser?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Simplicity &amp; Separation of Concerns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Scanner hides details from parser (comments, whitespace, input files, etc.)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Parser is easier to build; has simpler input stream (tokens)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Efficiency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Scanner can use simpler, faster design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(But still often consumes a surprising amount of the compiler’s total execution time)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9000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9BF9132-57F0-4DEB-9147-3BBCC818529F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Tokens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Idea: we want a distinct token kind (lexical class) for each distinct terminal symbol in the programming language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Examine the grammar to find these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Some tokens may have attributes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Examples: integer constant token will have the actual integer (17, 42, …) as an attribute; identifiers will have a string with the actual id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893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8A6FDC5-7C92-4C41-932C-B1844F5EC2C9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Typical Tokens in Programming Languages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/>
              <a:t>Operators &amp; Punctuation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+ - * / ( ) { } [ ] ; : :: &lt; &lt;= == = != ! …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Each of these is normally a distinct lexical class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Keywords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if  while  for  goto  return  switch  void  …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Each of these is also a distinct lexical class (</a:t>
            </a:r>
            <a:r>
              <a:rPr lang="en-US" sz="2000" i="1"/>
              <a:t>not</a:t>
            </a:r>
            <a:r>
              <a:rPr lang="en-US" sz="2000"/>
              <a:t> a string)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Identifiers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A single ID lexical class, but parameterized by actual id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Integer constants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A single INT lexical class, but parameterized by int value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Other constants, etc.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459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C1E1FA82-7C89-4CC8-85AE-EC7F9DBD0A82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1843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Principle of Longest Match</a:t>
            </a:r>
          </a:p>
        </p:txBody>
      </p:sp>
      <p:sp>
        <p:nvSpPr>
          <p:cNvPr id="18438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The scanner </a:t>
            </a:r>
            <a:r>
              <a:rPr lang="en-US" sz="2400" dirty="0"/>
              <a:t>should pick the longest possible string to make up the next token if there is a choice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Example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i="1" dirty="0"/>
              <a:t>	return maybe != iffy;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	should be recognized as 5 </a:t>
            </a:r>
            <a:r>
              <a:rPr lang="en-US" sz="2400" dirty="0" smtClean="0"/>
              <a:t>tokens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dirty="0" smtClean="0"/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	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	i.e., != is one token, not two, “iffy” is an ID, not IF followed by ID(fy)</a:t>
            </a:r>
          </a:p>
        </p:txBody>
      </p:sp>
      <p:sp>
        <p:nvSpPr>
          <p:cNvPr id="18439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57600" y="4724401"/>
            <a:ext cx="1042988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RETURN</a:t>
            </a:r>
          </a:p>
        </p:txBody>
      </p:sp>
      <p:sp>
        <p:nvSpPr>
          <p:cNvPr id="18440" name="Text Box 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865689" y="4724400"/>
            <a:ext cx="1284287" cy="3698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ID(maybe)</a:t>
            </a:r>
          </a:p>
        </p:txBody>
      </p:sp>
      <p:sp>
        <p:nvSpPr>
          <p:cNvPr id="18441" name="Text Box 6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294438" y="4724401"/>
            <a:ext cx="639762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NEQ</a:t>
            </a:r>
          </a:p>
        </p:txBody>
      </p:sp>
      <p:sp>
        <p:nvSpPr>
          <p:cNvPr id="18442" name="Text Box 7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7085014" y="4724400"/>
            <a:ext cx="915987" cy="3698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ID(iffy)</a:t>
            </a:r>
          </a:p>
        </p:txBody>
      </p:sp>
      <p:sp>
        <p:nvSpPr>
          <p:cNvPr id="18443" name="Text Box 8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169276" y="4724401"/>
            <a:ext cx="1050925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SCOLON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9569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C9FD7527-476F-4F34-BE39-713E6734FAC7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/>
              <a:t>Formal Languages &amp; Automata Theory </a:t>
            </a:r>
            <a:r>
              <a:rPr lang="en-US" dirty="0" smtClean="0"/>
              <a:t>(review)</a:t>
            </a:r>
            <a:endParaRPr lang="en-US" dirty="0"/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400" dirty="0"/>
              <a:t>Alphabet: a finite set of symbols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String: a finite, possibly empty sequence of symbols from an alphabet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Language: a set of strings, often </a:t>
            </a:r>
            <a:r>
              <a:rPr lang="en-US" sz="2400" dirty="0" smtClean="0"/>
              <a:t>infinite</a:t>
            </a:r>
            <a:endParaRPr lang="en-US" sz="2400" dirty="0"/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Finite specifications of (possibly infinite) languages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Automaton – a recognizer; a machine that accepts all strings in a language (and rejects all other strings)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Grammar – a generator; a system for producing all strings in the language (and no other strings)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A particular language may be specified by many different grammars and automata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A grammar or automaton specifies only one language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5497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79D6447B-D955-4267-8765-F077755C5C8B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Regular Expressions and FAs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000" dirty="0" smtClean="0"/>
              <a:t>The lexical grammar (structure) of programming languages can be specified with regular expressions</a:t>
            </a:r>
          </a:p>
          <a:p>
            <a:pPr eaLnBrk="1" hangingPunct="1"/>
            <a:r>
              <a:rPr lang="en-US" sz="2000" dirty="0" smtClean="0"/>
              <a:t>Tokens can be recognized by a deterministic finite automaton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8352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9979F1D-1D7C-4A18-B714-59D06F123E1A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2150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Regular Expressions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000" dirty="0" smtClean="0"/>
              <a:t>Defined over some alphabet </a:t>
            </a:r>
            <a:r>
              <a:rPr lang="el-GR" sz="2000" dirty="0" smtClean="0"/>
              <a:t>Σ</a:t>
            </a:r>
            <a:endParaRPr lang="en-US" sz="2000" dirty="0" smtClean="0"/>
          </a:p>
          <a:p>
            <a:pPr lvl="1" eaLnBrk="1" hangingPunct="1"/>
            <a:r>
              <a:rPr lang="en-US" sz="2000" dirty="0" smtClean="0"/>
              <a:t>For programming languages, alphabet is usually ASCII or Unicode</a:t>
            </a:r>
          </a:p>
          <a:p>
            <a:pPr eaLnBrk="1" hangingPunct="1"/>
            <a:r>
              <a:rPr lang="en-US" sz="2000" dirty="0" smtClean="0"/>
              <a:t>If </a:t>
            </a:r>
            <a:r>
              <a:rPr lang="en-US" sz="2000" i="1" dirty="0" smtClean="0"/>
              <a:t>re</a:t>
            </a:r>
            <a:r>
              <a:rPr lang="en-US" sz="2000" dirty="0" smtClean="0"/>
              <a:t> is a regular expression, </a:t>
            </a:r>
            <a:r>
              <a:rPr lang="en-US" sz="2000" i="1" dirty="0" smtClean="0"/>
              <a:t>L</a:t>
            </a:r>
            <a:r>
              <a:rPr lang="en-US" sz="2000" dirty="0" smtClean="0"/>
              <a:t>(</a:t>
            </a:r>
            <a:r>
              <a:rPr lang="en-US" sz="2000" i="1" dirty="0" smtClean="0"/>
              <a:t>re </a:t>
            </a:r>
            <a:r>
              <a:rPr lang="en-US" sz="2000" dirty="0" smtClean="0"/>
              <a:t>) is the language (set of strings) generated by </a:t>
            </a:r>
            <a:r>
              <a:rPr lang="en-US" sz="2000" i="1" dirty="0" smtClean="0"/>
              <a:t>re</a:t>
            </a:r>
            <a:endParaRPr lang="el-GR" sz="2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3009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  <p:custDataLst>
              <p:tags r:id="rId2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A17C06B3-C7EE-4934-A022-BACD5AEAFA14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Fundamental REs</a:t>
            </a:r>
          </a:p>
        </p:txBody>
      </p:sp>
      <p:graphicFrame>
        <p:nvGraphicFramePr>
          <p:cNvPr id="1026" name="Object 32"/>
          <p:cNvGraphicFramePr>
            <a:graphicFrameLocks noGrp="1" noChangeAspect="1"/>
          </p:cNvGraphicFramePr>
          <p:nvPr>
            <p:ph type="tbl" idx="1"/>
            <p:custDataLst>
              <p:tags r:id="rId4"/>
            </p:custDataLst>
          </p:nvPr>
        </p:nvGraphicFramePr>
        <p:xfrm>
          <a:off x="2667001" y="4419600"/>
          <a:ext cx="42386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" name="Equation" r:id="rId7" imgW="164880" imgH="177480" progId="Equation.3">
                  <p:embed/>
                </p:oleObj>
              </mc:Choice>
              <mc:Fallback>
                <p:oleObj name="Equation" r:id="rId7" imgW="1648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1" y="4419600"/>
                        <a:ext cx="423863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1056" name="Group 48"/>
          <p:cNvGraphicFramePr>
            <a:graphicFrameLocks noGrp="1"/>
          </p:cNvGraphicFramePr>
          <p:nvPr>
            <p:ph sz="half" idx="4294967295"/>
            <p:custDataLst>
              <p:tags r:id="rId5"/>
            </p:custDataLst>
          </p:nvPr>
        </p:nvGraphicFramePr>
        <p:xfrm>
          <a:off x="2590801" y="2246313"/>
          <a:ext cx="7275513" cy="2859086"/>
        </p:xfrm>
        <a:graphic>
          <a:graphicData uri="http://schemas.openxmlformats.org/drawingml/2006/table">
            <a:tbl>
              <a:tblPr/>
              <a:tblGrid>
                <a:gridCol w="874713"/>
                <a:gridCol w="1447800"/>
                <a:gridCol w="4953000"/>
              </a:tblGrid>
              <a:tr h="690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)</a:t>
                      </a:r>
                      <a:endParaRPr kumimoji="0" lang="en-US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Notes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8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{ a }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Singleton set, for each a in </a:t>
                      </a:r>
                      <a:r>
                        <a:rPr kumimoji="0" lang="el-G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23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{ </a:t>
                      </a:r>
                      <a:r>
                        <a:rPr kumimoji="0" lang="el-G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ε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}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Empty string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23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{ }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Empty language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B-</a:t>
            </a:r>
            <a:fld id="{0B668D5F-F0DE-4639-A612-8AC70879165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9561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Date Placeholder 3"/>
          <p:cNvSpPr>
            <a:spLocks noGrp="1"/>
          </p:cNvSpPr>
          <p:nvPr>
            <p:ph type="dt" sz="quarter" idx="10"/>
            <p:custDataLst>
              <p:tags r:id="rId2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D97BC5B5-9C36-49C3-B356-CA53725D701D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2054" name="Rectangle 2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Operations on REs</a:t>
            </a:r>
          </a:p>
        </p:txBody>
      </p:sp>
      <p:sp>
        <p:nvSpPr>
          <p:cNvPr id="2055" name="Rectangle 37"/>
          <p:cNvSpPr>
            <a:spLocks noGrp="1" noChangeArrowheads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2706688" y="2322514"/>
            <a:ext cx="7772400" cy="3849687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</a:pPr>
            <a:endParaRPr lang="en-US" sz="2400"/>
          </a:p>
          <a:p>
            <a:pPr eaLnBrk="1" hangingPunct="1">
              <a:lnSpc>
                <a:spcPct val="90000"/>
              </a:lnSpc>
            </a:pPr>
            <a:endParaRPr lang="en-US" sz="2400"/>
          </a:p>
          <a:p>
            <a:pPr eaLnBrk="1" hangingPunct="1">
              <a:lnSpc>
                <a:spcPct val="90000"/>
              </a:lnSpc>
            </a:pPr>
            <a:endParaRPr lang="en-US" sz="2400"/>
          </a:p>
          <a:p>
            <a:pPr eaLnBrk="1" hangingPunct="1">
              <a:lnSpc>
                <a:spcPct val="90000"/>
              </a:lnSpc>
            </a:pPr>
            <a:endParaRPr lang="en-US" sz="2400"/>
          </a:p>
          <a:p>
            <a:pPr eaLnBrk="1" hangingPunct="1">
              <a:lnSpc>
                <a:spcPct val="90000"/>
              </a:lnSpc>
            </a:pPr>
            <a:endParaRPr lang="en-US" sz="2400"/>
          </a:p>
          <a:p>
            <a:pPr eaLnBrk="1" hangingPunct="1">
              <a:lnSpc>
                <a:spcPct val="90000"/>
              </a:lnSpc>
            </a:pPr>
            <a:endParaRPr lang="en-US" sz="2400"/>
          </a:p>
          <a:p>
            <a:pPr eaLnBrk="1" hangingPunct="1">
              <a:lnSpc>
                <a:spcPct val="90000"/>
              </a:lnSpc>
            </a:pPr>
            <a:endParaRPr lang="en-US" sz="2400"/>
          </a:p>
          <a:p>
            <a:pPr eaLnBrk="1" hangingPunct="1">
              <a:lnSpc>
                <a:spcPct val="90000"/>
              </a:lnSpc>
            </a:pPr>
            <a:r>
              <a:rPr lang="en-US" sz="2400"/>
              <a:t>Precedence: * (highest), concatenation, | (lowest)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Parentheses can be used to group REs as needed</a:t>
            </a:r>
          </a:p>
        </p:txBody>
      </p:sp>
      <p:graphicFrame>
        <p:nvGraphicFramePr>
          <p:cNvPr id="180256" name="Group 32"/>
          <p:cNvGraphicFramePr>
            <a:graphicFrameLocks noGrp="1"/>
          </p:cNvGraphicFramePr>
          <p:nvPr>
            <p:ph sz="half" idx="4294967295"/>
            <p:custDataLst>
              <p:tags r:id="rId5"/>
            </p:custDataLst>
          </p:nvPr>
        </p:nvGraphicFramePr>
        <p:xfrm>
          <a:off x="2590800" y="2133600"/>
          <a:ext cx="7772400" cy="2886170"/>
        </p:xfrm>
        <a:graphic>
          <a:graphicData uri="http://schemas.openxmlformats.org/drawingml/2006/table">
            <a:tbl>
              <a:tblPr/>
              <a:tblGrid>
                <a:gridCol w="762000"/>
                <a:gridCol w="2057400"/>
                <a:gridCol w="4953000"/>
              </a:tblGrid>
              <a:tr h="6269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)</a:t>
                      </a:r>
                      <a:endParaRPr kumimoji="0" lang="en-US" sz="2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Notes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87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rs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L(r)L(s)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Concatenation</a:t>
                      </a:r>
                      <a:endParaRPr kumimoji="0" lang="el-G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5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r|s</a:t>
                      </a:r>
                      <a:endParaRPr kumimoji="0" lang="el-G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L(r)    L(s)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Combination (union)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7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r*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L(r)*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 or more occurrences (Kleene closure)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050" name="Object 26"/>
          <p:cNvGraphicFramePr>
            <a:graphicFrameLocks noGrp="1" noChangeAspect="1"/>
          </p:cNvGraphicFramePr>
          <p:nvPr>
            <p:ph sz="half" idx="4294967295"/>
            <p:custDataLst>
              <p:tags r:id="rId6"/>
            </p:custDataLst>
            <p:extLst/>
          </p:nvPr>
        </p:nvGraphicFramePr>
        <p:xfrm>
          <a:off x="4038601" y="3560762"/>
          <a:ext cx="423863" cy="325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3" name="Equation" r:id="rId8" imgW="164880" imgH="126720" progId="Equation.3">
                  <p:embed/>
                </p:oleObj>
              </mc:Choice>
              <mc:Fallback>
                <p:oleObj name="Equation" r:id="rId8" imgW="164880" imgH="126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1" y="3560762"/>
                        <a:ext cx="423863" cy="325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856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4C71868F-37B5-4EBD-BC48-F97BA1B44634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Agenda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Basic concepts of formal languages and grammars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Regular expressions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Lexical specification of programming languages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Using finite automata to recognize regular expressions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Scanners and Tokens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12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B467B74-8BDC-4A4C-854A-935258FE384B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Abbreviations</a:t>
            </a:r>
          </a:p>
        </p:txBody>
      </p:sp>
      <p:sp>
        <p:nvSpPr>
          <p:cNvPr id="2253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z="2400"/>
              <a:t>The basic operations generate all possible regular expressions, but there are common abbreviations used for convenience.  Typical examples:</a:t>
            </a:r>
          </a:p>
        </p:txBody>
      </p:sp>
      <p:graphicFrame>
        <p:nvGraphicFramePr>
          <p:cNvPr id="182307" name="Group 35"/>
          <p:cNvGraphicFramePr>
            <a:graphicFrameLocks noGrp="1"/>
          </p:cNvGraphicFramePr>
          <p:nvPr>
            <p:ph sz="half" idx="4294967295"/>
            <p:custDataLst>
              <p:tags r:id="rId4"/>
            </p:custDataLst>
          </p:nvPr>
        </p:nvGraphicFramePr>
        <p:xfrm>
          <a:off x="2438400" y="3276601"/>
          <a:ext cx="7315200" cy="2971801"/>
        </p:xfrm>
        <a:graphic>
          <a:graphicData uri="http://schemas.openxmlformats.org/drawingml/2006/table">
            <a:tbl>
              <a:tblPr/>
              <a:tblGrid>
                <a:gridCol w="1219200"/>
                <a:gridCol w="1981200"/>
                <a:gridCol w="4114800"/>
              </a:tblGrid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Abbr.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Meaning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Notes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5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r+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(rr*)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 or more occurrences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(r | </a:t>
                      </a:r>
                      <a:r>
                        <a:rPr kumimoji="0" lang="el-G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ε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 or 1 occurrence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5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[a-z]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(a|b|…|z)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 character in given range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[abxyz]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(a|b|x|y|z)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 of the given characters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3494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578601E1-34C4-47A0-B711-901C70AA040B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23557" name="Rectangle 4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Examples</a:t>
            </a:r>
          </a:p>
        </p:txBody>
      </p:sp>
      <p:graphicFrame>
        <p:nvGraphicFramePr>
          <p:cNvPr id="188460" name="Group 44"/>
          <p:cNvGraphicFramePr>
            <a:graphicFrameLocks noGrp="1"/>
          </p:cNvGraphicFramePr>
          <p:nvPr>
            <p:ph type="tbl" idx="1"/>
            <p:custDataLst>
              <p:tags r:id="rId3"/>
            </p:custDataLst>
          </p:nvPr>
        </p:nvGraphicFramePr>
        <p:xfrm>
          <a:off x="2706688" y="2017713"/>
          <a:ext cx="7772400" cy="3290888"/>
        </p:xfrm>
        <a:graphic>
          <a:graphicData uri="http://schemas.openxmlformats.org/drawingml/2006/table">
            <a:tbl>
              <a:tblPr/>
              <a:tblGrid>
                <a:gridCol w="2551112"/>
                <a:gridCol w="5221288"/>
              </a:tblGrid>
              <a:tr h="469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Meaning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+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single + character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!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single ! character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single = character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!=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 character sequence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&lt;=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 character sequence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xyzzy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 character sequence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B-</a:t>
            </a:r>
            <a:fld id="{0B668D5F-F0DE-4639-A612-8AC70879165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5673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78D69D92-9F4B-4202-93C9-0C37888D21B3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Fill the meaning</a:t>
            </a:r>
            <a:endParaRPr lang="en-US" dirty="0" smtClean="0"/>
          </a:p>
        </p:txBody>
      </p:sp>
      <p:graphicFrame>
        <p:nvGraphicFramePr>
          <p:cNvPr id="190507" name="Group 43"/>
          <p:cNvGraphicFramePr>
            <a:graphicFrameLocks noGrp="1"/>
          </p:cNvGraphicFramePr>
          <p:nvPr>
            <p:ph type="tbl" idx="1"/>
            <p:custDataLst>
              <p:tags r:id="rId3"/>
            </p:custDataLst>
          </p:nvPr>
        </p:nvGraphicFramePr>
        <p:xfrm>
          <a:off x="2286000" y="2170113"/>
          <a:ext cx="8077200" cy="4070352"/>
        </p:xfrm>
        <a:graphic>
          <a:graphicData uri="http://schemas.openxmlformats.org/drawingml/2006/table">
            <a:tbl>
              <a:tblPr/>
              <a:tblGrid>
                <a:gridCol w="3230563"/>
                <a:gridCol w="4846637"/>
              </a:tblGrid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Meaning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[abc]+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[abc]*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[0-9]+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9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[1-9][0-9]*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9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[a-zA-Z][a-zA-Z0-9_]*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B-</a:t>
            </a:r>
            <a:fld id="{0B668D5F-F0DE-4639-A612-8AC70879165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6035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0386A316-151C-4629-998C-D12F41921C46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Abbreviations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Many systems allow abbreviations to make writing and reading definitions or specifications easier</a:t>
            </a:r>
          </a:p>
          <a:p>
            <a:pPr lvl="2" eaLnBrk="1" hangingPunct="1">
              <a:buFont typeface="Wingdings" pitchFamily="2" charset="2"/>
              <a:buNone/>
            </a:pPr>
            <a:r>
              <a:rPr lang="en-US" sz="2800"/>
              <a:t>		name ::= </a:t>
            </a:r>
            <a:r>
              <a:rPr lang="en-US" sz="2800" i="1"/>
              <a:t>re</a:t>
            </a:r>
            <a:endParaRPr lang="en-US" sz="2800"/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Restriction: abbreviations may not be circular (recursive) either directly or indirectly (else would be non-regular)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707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BD8A1BE8-62E6-4FA8-94A6-1F0076CF7BD9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2662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</a:t>
            </a:r>
          </a:p>
        </p:txBody>
      </p:sp>
      <p:sp>
        <p:nvSpPr>
          <p:cNvPr id="2663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2514600" y="2017713"/>
            <a:ext cx="7964488" cy="4306887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Possible syntax for numeric constants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i="1" dirty="0" smtClean="0"/>
              <a:t>	digit </a:t>
            </a:r>
            <a:r>
              <a:rPr lang="en-US" dirty="0" smtClean="0"/>
              <a:t>::= [0-9]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i="1" dirty="0" smtClean="0"/>
              <a:t>	digits</a:t>
            </a:r>
            <a:r>
              <a:rPr lang="en-US" dirty="0" smtClean="0"/>
              <a:t> ::= </a:t>
            </a:r>
            <a:r>
              <a:rPr lang="en-US" i="1" dirty="0" smtClean="0"/>
              <a:t>digit</a:t>
            </a:r>
            <a:r>
              <a:rPr lang="en-US" dirty="0" smtClean="0"/>
              <a:t>+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i="1" dirty="0" smtClean="0"/>
              <a:t>	number</a:t>
            </a:r>
            <a:r>
              <a:rPr lang="en-US" dirty="0" smtClean="0"/>
              <a:t> ::= </a:t>
            </a:r>
            <a:r>
              <a:rPr lang="en-US" i="1" dirty="0" smtClean="0"/>
              <a:t>digits</a:t>
            </a:r>
            <a:r>
              <a:rPr lang="en-US" dirty="0" smtClean="0"/>
              <a:t>  ( </a:t>
            </a:r>
            <a:r>
              <a:rPr lang="en-US" sz="3200" dirty="0"/>
              <a:t>.</a:t>
            </a:r>
            <a:r>
              <a:rPr lang="en-US" dirty="0" smtClean="0"/>
              <a:t> </a:t>
            </a:r>
            <a:r>
              <a:rPr lang="en-US" i="1" dirty="0" smtClean="0"/>
              <a:t>digits</a:t>
            </a:r>
            <a:r>
              <a:rPr lang="en-US" dirty="0" smtClean="0"/>
              <a:t> )?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dirty="0" smtClean="0"/>
              <a:t>				    ( [</a:t>
            </a:r>
            <a:r>
              <a:rPr lang="en-US" dirty="0" err="1" smtClean="0"/>
              <a:t>eE</a:t>
            </a:r>
            <a:r>
              <a:rPr lang="en-US" dirty="0" smtClean="0"/>
              <a:t>] (+ | -)? </a:t>
            </a:r>
            <a:r>
              <a:rPr lang="en-US" i="1" dirty="0" smtClean="0"/>
              <a:t>digits</a:t>
            </a:r>
            <a:r>
              <a:rPr lang="en-US" dirty="0" smtClean="0"/>
              <a:t> ) ?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How would you describe this set in English?</a:t>
            </a:r>
          </a:p>
          <a:p>
            <a:pPr eaLnBrk="1" hangingPunct="1"/>
            <a:r>
              <a:rPr lang="en-US" dirty="0" smtClean="0"/>
              <a:t>What are some examples of legal constants (strings) generated by </a:t>
            </a:r>
            <a:r>
              <a:rPr lang="en-US" i="1" dirty="0" smtClean="0"/>
              <a:t>number</a:t>
            </a:r>
            <a:r>
              <a:rPr lang="en-US" dirty="0" smtClean="0"/>
              <a:t>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8512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C86F168E-15E3-46FB-B91D-4CC93303F49D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Recognizing REs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Finite </a:t>
            </a:r>
            <a:r>
              <a:rPr lang="en-US" smtClean="0"/>
              <a:t>automata can </a:t>
            </a:r>
            <a:r>
              <a:rPr lang="en-US" dirty="0" smtClean="0"/>
              <a:t>recognize strings generated by regular expressions</a:t>
            </a:r>
          </a:p>
          <a:p>
            <a:pPr eaLnBrk="1" hangingPunct="1"/>
            <a:r>
              <a:rPr lang="en-US" dirty="0"/>
              <a:t>N</a:t>
            </a:r>
            <a:r>
              <a:rPr lang="en-US" dirty="0" smtClean="0"/>
              <a:t>ot totally straightforward, but can be done systematically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2969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5634DB0-112A-4F1F-B5E2-7E80763ADF66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2867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Finite State Automaton</a:t>
            </a:r>
          </a:p>
        </p:txBody>
      </p:sp>
      <p:sp>
        <p:nvSpPr>
          <p:cNvPr id="28678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000" dirty="0"/>
              <a:t>A finite set of states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/>
              <a:t>One marked as initial state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/>
              <a:t>One or more marked as final states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/>
              <a:t>States sometimes labeled or numbered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/>
              <a:t>A set of transitions from state to state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/>
              <a:t>Each labeled with symbol from </a:t>
            </a:r>
            <a:r>
              <a:rPr lang="el-GR" sz="1800" dirty="0"/>
              <a:t>Σ</a:t>
            </a:r>
            <a:r>
              <a:rPr lang="en-US" sz="1800" dirty="0"/>
              <a:t>, or </a:t>
            </a:r>
            <a:r>
              <a:rPr lang="el-GR" sz="1800" dirty="0"/>
              <a:t>ε</a:t>
            </a:r>
            <a:endParaRPr lang="en-US" sz="1800" dirty="0"/>
          </a:p>
          <a:p>
            <a:pPr eaLnBrk="1" hangingPunct="1">
              <a:lnSpc>
                <a:spcPct val="80000"/>
              </a:lnSpc>
            </a:pPr>
            <a:r>
              <a:rPr lang="en-US" sz="2000" dirty="0"/>
              <a:t>Operate by reading input symbols (usually characters)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/>
              <a:t>Transition can be taken if labeled with current symbol</a:t>
            </a:r>
          </a:p>
          <a:p>
            <a:pPr lvl="1" eaLnBrk="1" hangingPunct="1">
              <a:lnSpc>
                <a:spcPct val="80000"/>
              </a:lnSpc>
            </a:pPr>
            <a:r>
              <a:rPr lang="el-GR" sz="1800" dirty="0"/>
              <a:t>ε</a:t>
            </a:r>
            <a:r>
              <a:rPr lang="en-US" sz="1800" dirty="0"/>
              <a:t>-transition can be taken at any time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/>
              <a:t>Accept when final state reached &amp; no more input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/>
              <a:t>Scanner uses a FSA as a subroutine – accept longest match from current location each time </a:t>
            </a:r>
            <a:r>
              <a:rPr lang="en-US" sz="1800" dirty="0" smtClean="0"/>
              <a:t>called</a:t>
            </a:r>
            <a:endParaRPr lang="en-US" sz="1800" dirty="0"/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Reject if no transition possible, or no more input and not in final state (DFA)</a:t>
            </a:r>
            <a:endParaRPr lang="el-GR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9270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2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C4A78609-12C9-46E5-8A7B-2F34686EAC07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Example: FSA for “cat”</a:t>
            </a:r>
          </a:p>
        </p:txBody>
      </p:sp>
      <p:sp>
        <p:nvSpPr>
          <p:cNvPr id="29702" name="Oval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429000" y="2895600"/>
            <a:ext cx="685800" cy="6858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3" name="Oval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876800" y="2895600"/>
            <a:ext cx="685800" cy="6858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4" name="Oval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324600" y="2895600"/>
            <a:ext cx="685800" cy="6858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9705" name="Group 10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7772400" y="2895600"/>
            <a:ext cx="685800" cy="685800"/>
            <a:chOff x="3504" y="1824"/>
            <a:chExt cx="432" cy="432"/>
          </a:xfrm>
        </p:grpSpPr>
        <p:sp>
          <p:nvSpPr>
            <p:cNvPr id="29713" name="Oval 8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3504" y="1824"/>
              <a:ext cx="432" cy="43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14" name="Oval 9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3552" y="1872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706" name="Line 11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4114800" y="32766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7" name="Line 12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5562600" y="32766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8" name="Line 13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7010400" y="32766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9" name="Line 16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2667000" y="32766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10" name="Text Box 18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730875" y="2819401"/>
            <a:ext cx="304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a</a:t>
            </a:r>
          </a:p>
        </p:txBody>
      </p:sp>
      <p:sp>
        <p:nvSpPr>
          <p:cNvPr id="29711" name="Text Box 19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7162800" y="2819401"/>
            <a:ext cx="260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t</a:t>
            </a:r>
          </a:p>
        </p:txBody>
      </p:sp>
      <p:sp>
        <p:nvSpPr>
          <p:cNvPr id="29712" name="Text Box 20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4343401" y="2819401"/>
            <a:ext cx="288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6152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7484B19-6A15-4DFA-9578-019463847221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3072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DFA vs NFA</a:t>
            </a:r>
          </a:p>
        </p:txBody>
      </p:sp>
      <p:sp>
        <p:nvSpPr>
          <p:cNvPr id="30726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sz="2800" dirty="0"/>
              <a:t>Deterministic Finite Automata (DFA)</a:t>
            </a:r>
          </a:p>
          <a:p>
            <a:pPr lvl="1" eaLnBrk="1" hangingPunct="1"/>
            <a:r>
              <a:rPr lang="en-US" sz="2400" dirty="0"/>
              <a:t>No choice of which transition to take under any condition</a:t>
            </a:r>
          </a:p>
          <a:p>
            <a:pPr lvl="1" eaLnBrk="1" hangingPunct="1"/>
            <a:r>
              <a:rPr lang="en-US" sz="2400" dirty="0"/>
              <a:t>In particular, no </a:t>
            </a:r>
            <a:r>
              <a:rPr lang="el-GR" sz="2400" dirty="0"/>
              <a:t>ε</a:t>
            </a:r>
            <a:r>
              <a:rPr lang="en-US" sz="2400" dirty="0"/>
              <a:t> transitions (arcs)</a:t>
            </a:r>
          </a:p>
          <a:p>
            <a:pPr eaLnBrk="1" hangingPunct="1"/>
            <a:r>
              <a:rPr lang="en-US" sz="2800" dirty="0"/>
              <a:t>Non-deterministic Finite Automata (NFA)</a:t>
            </a:r>
          </a:p>
          <a:p>
            <a:pPr lvl="1" eaLnBrk="1" hangingPunct="1"/>
            <a:r>
              <a:rPr lang="en-US" sz="2400" dirty="0"/>
              <a:t>Choice of transition in at least one case</a:t>
            </a:r>
          </a:p>
          <a:p>
            <a:pPr lvl="1" eaLnBrk="1" hangingPunct="1"/>
            <a:r>
              <a:rPr lang="en-US" sz="2400" dirty="0"/>
              <a:t>Accept if some way to reach final state on given input</a:t>
            </a:r>
          </a:p>
          <a:p>
            <a:pPr lvl="1" eaLnBrk="1" hangingPunct="1"/>
            <a:r>
              <a:rPr lang="en-US" sz="2400" dirty="0"/>
              <a:t>Reject if no possible way to final state</a:t>
            </a:r>
          </a:p>
          <a:p>
            <a:pPr lvl="1" eaLnBrk="1" hangingPunct="1"/>
            <a:r>
              <a:rPr lang="en-US" sz="2400" dirty="0"/>
              <a:t>i.e., may need to guess or backtrack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2776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00C7A44C-9D8B-4A04-AE66-8A929EA2CD69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3174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FAs in Scanners</a:t>
            </a:r>
          </a:p>
        </p:txBody>
      </p:sp>
      <p:sp>
        <p:nvSpPr>
          <p:cNvPr id="3175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DFA preferred for speed (no backtracking)</a:t>
            </a:r>
          </a:p>
          <a:p>
            <a:pPr eaLnBrk="1" hangingPunct="1"/>
            <a:r>
              <a:rPr lang="en-US" dirty="0" smtClean="0"/>
              <a:t>Conversion from regular expressions to NFA is easy</a:t>
            </a:r>
          </a:p>
          <a:p>
            <a:pPr eaLnBrk="1" hangingPunct="1"/>
            <a:r>
              <a:rPr lang="en-US" dirty="0" smtClean="0"/>
              <a:t>There is a well-defined procedure for converting a NFA to an equivalent DFA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075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D7A344E9-943A-4DD7-8426-CC5CE8880F44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Programming Language </a:t>
            </a:r>
            <a:r>
              <a:rPr lang="en-US" dirty="0" smtClean="0"/>
              <a:t>specifications</a:t>
            </a:r>
            <a:endParaRPr lang="en-US" dirty="0" smtClean="0"/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Since the 1960s, the syntax of every significant programming language has been specified by a formal grammar</a:t>
            </a:r>
          </a:p>
          <a:p>
            <a:pPr lvl="1" eaLnBrk="1" hangingPunct="1"/>
            <a:r>
              <a:rPr lang="en-US" dirty="0" smtClean="0"/>
              <a:t>First done in 1959 with BNF (Backus-Naur Form) used to specify ALGOL 60 syntax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8398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01378393-3500-4545-813F-1AABE1C191C9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3277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From RE to NFA: base cases</a:t>
            </a:r>
          </a:p>
        </p:txBody>
      </p:sp>
      <p:sp>
        <p:nvSpPr>
          <p:cNvPr id="32774" name="Oval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105400" y="2895600"/>
            <a:ext cx="685800" cy="6858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2775" name="Group 5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6553200" y="2895600"/>
            <a:ext cx="685800" cy="685800"/>
            <a:chOff x="3504" y="1824"/>
            <a:chExt cx="432" cy="432"/>
          </a:xfrm>
        </p:grpSpPr>
        <p:sp>
          <p:nvSpPr>
            <p:cNvPr id="32786" name="Oval 6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3504" y="1824"/>
              <a:ext cx="432" cy="43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7" name="Oval 7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3552" y="1872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776" name="Line 8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343400" y="32766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7" name="Line 9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5791200" y="32766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8" name="Text Box 11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943600" y="2819401"/>
            <a:ext cx="304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a</a:t>
            </a:r>
          </a:p>
        </p:txBody>
      </p:sp>
      <p:sp>
        <p:nvSpPr>
          <p:cNvPr id="32779" name="Oval 12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105400" y="4191000"/>
            <a:ext cx="685800" cy="6858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2780" name="Group 13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6553200" y="4191000"/>
            <a:ext cx="685800" cy="685800"/>
            <a:chOff x="3504" y="1824"/>
            <a:chExt cx="432" cy="432"/>
          </a:xfrm>
        </p:grpSpPr>
        <p:sp>
          <p:nvSpPr>
            <p:cNvPr id="32784" name="Oval 14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3504" y="1824"/>
              <a:ext cx="432" cy="43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5" name="Oval 15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3552" y="1872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781" name="Line 16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4343400" y="45720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2" name="Line 17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5791200" y="45720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3" name="Text Box 19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5943601" y="4114801"/>
            <a:ext cx="288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l-GR" i="1"/>
              <a:t>ε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391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E45250A7-2E36-4F94-AABF-A3DC072F7CBC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3379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rs</a:t>
            </a:r>
          </a:p>
        </p:txBody>
      </p:sp>
      <p:sp>
        <p:nvSpPr>
          <p:cNvPr id="33798" name="Oval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81400" y="2895600"/>
            <a:ext cx="685800" cy="6858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3799" name="Group 5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5029200" y="2895600"/>
            <a:ext cx="685800" cy="685800"/>
            <a:chOff x="3504" y="1824"/>
            <a:chExt cx="432" cy="432"/>
          </a:xfrm>
        </p:grpSpPr>
        <p:sp>
          <p:nvSpPr>
            <p:cNvPr id="33811" name="Oval 6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3504" y="1824"/>
              <a:ext cx="432" cy="43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12" name="Oval 7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3552" y="1872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3800" name="Line 8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819400" y="32766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01" name="Text Box 10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419600" y="2819401"/>
            <a:ext cx="381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i="1"/>
              <a:t>r</a:t>
            </a:r>
          </a:p>
        </p:txBody>
      </p:sp>
      <p:sp>
        <p:nvSpPr>
          <p:cNvPr id="33802" name="Oval 12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276600" y="2590800"/>
            <a:ext cx="2743200" cy="13716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03" name="Oval 13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781800" y="2895600"/>
            <a:ext cx="685800" cy="6858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3804" name="Group 14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8229600" y="2895600"/>
            <a:ext cx="685800" cy="685800"/>
            <a:chOff x="3504" y="1824"/>
            <a:chExt cx="432" cy="432"/>
          </a:xfrm>
        </p:grpSpPr>
        <p:sp>
          <p:nvSpPr>
            <p:cNvPr id="33809" name="Oval 15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3504" y="1824"/>
              <a:ext cx="432" cy="43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10" name="Oval 16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3552" y="1872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3805" name="Line 17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6019800" y="327660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06" name="Text Box 18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620000" y="2819401"/>
            <a:ext cx="381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i="1"/>
              <a:t>s</a:t>
            </a:r>
          </a:p>
        </p:txBody>
      </p:sp>
      <p:sp>
        <p:nvSpPr>
          <p:cNvPr id="33807" name="Oval 19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6477000" y="2590800"/>
            <a:ext cx="2743200" cy="13716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08" name="Text Box 20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6096000" y="2819401"/>
            <a:ext cx="381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l-GR"/>
              <a:t>ε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6721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CFE6A46-6165-4E19-96F8-566BE30C6807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3482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r  </a:t>
            </a:r>
            <a:r>
              <a:rPr lang="en-US" smtClean="0"/>
              <a:t>|</a:t>
            </a:r>
            <a:r>
              <a:rPr lang="en-US" i="1" smtClean="0"/>
              <a:t> s</a:t>
            </a:r>
          </a:p>
        </p:txBody>
      </p:sp>
      <p:sp>
        <p:nvSpPr>
          <p:cNvPr id="34822" name="Oval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724400" y="2667000"/>
            <a:ext cx="685800" cy="6858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4823" name="Group 4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6172200" y="2667000"/>
            <a:ext cx="685800" cy="685800"/>
            <a:chOff x="3504" y="1824"/>
            <a:chExt cx="432" cy="432"/>
          </a:xfrm>
        </p:grpSpPr>
        <p:sp>
          <p:nvSpPr>
            <p:cNvPr id="34845" name="Oval 5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3504" y="1824"/>
              <a:ext cx="432" cy="43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46" name="Oval 6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3552" y="1872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824" name="Text Box 8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562600" y="2590801"/>
            <a:ext cx="381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i="1"/>
              <a:t>r</a:t>
            </a:r>
          </a:p>
        </p:txBody>
      </p:sp>
      <p:sp>
        <p:nvSpPr>
          <p:cNvPr id="34825" name="Oval 9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419600" y="2362200"/>
            <a:ext cx="2743200" cy="13716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6" name="Oval 10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800600" y="4572000"/>
            <a:ext cx="685800" cy="6858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4827" name="Group 11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6248400" y="4572000"/>
            <a:ext cx="685800" cy="685800"/>
            <a:chOff x="3504" y="1824"/>
            <a:chExt cx="432" cy="432"/>
          </a:xfrm>
        </p:grpSpPr>
        <p:sp>
          <p:nvSpPr>
            <p:cNvPr id="34843" name="Oval 12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3504" y="1824"/>
              <a:ext cx="432" cy="43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44" name="Oval 13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3552" y="1872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828" name="Text Box 15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638800" y="4495801"/>
            <a:ext cx="381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i="1"/>
              <a:t>s</a:t>
            </a:r>
          </a:p>
        </p:txBody>
      </p:sp>
      <p:sp>
        <p:nvSpPr>
          <p:cNvPr id="34829" name="Oval 16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495800" y="4267200"/>
            <a:ext cx="2743200" cy="13716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30" name="Text Box 17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810000" y="4495801"/>
            <a:ext cx="381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l-GR"/>
              <a:t>ε</a:t>
            </a:r>
          </a:p>
        </p:txBody>
      </p:sp>
      <p:sp>
        <p:nvSpPr>
          <p:cNvPr id="34831" name="Text Box 18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7696200" y="4495801"/>
            <a:ext cx="381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l-GR"/>
              <a:t>ε</a:t>
            </a:r>
          </a:p>
        </p:txBody>
      </p:sp>
      <p:grpSp>
        <p:nvGrpSpPr>
          <p:cNvPr id="34832" name="Group 19"/>
          <p:cNvGrpSpPr>
            <a:grpSpLocks/>
          </p:cNvGrpSpPr>
          <p:nvPr>
            <p:custDataLst>
              <p:tags r:id="rId13"/>
            </p:custDataLst>
          </p:nvPr>
        </p:nvGrpSpPr>
        <p:grpSpPr bwMode="auto">
          <a:xfrm>
            <a:off x="8077200" y="3657600"/>
            <a:ext cx="685800" cy="685800"/>
            <a:chOff x="3504" y="1824"/>
            <a:chExt cx="432" cy="432"/>
          </a:xfrm>
        </p:grpSpPr>
        <p:sp>
          <p:nvSpPr>
            <p:cNvPr id="34841" name="Oval 20"/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3504" y="1824"/>
              <a:ext cx="432" cy="43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42" name="Oval 21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3552" y="1872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833" name="Oval 22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2895600" y="3679825"/>
            <a:ext cx="685800" cy="6858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34" name="Line 23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 flipV="1">
            <a:off x="3581400" y="3124200"/>
            <a:ext cx="838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35" name="Line 24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>
            <a:off x="3581400" y="4038600"/>
            <a:ext cx="9144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36" name="Line 25"/>
          <p:cNvSpPr>
            <a:spLocks noChangeShapeType="1"/>
          </p:cNvSpPr>
          <p:nvPr>
            <p:custDataLst>
              <p:tags r:id="rId17"/>
            </p:custDataLst>
          </p:nvPr>
        </p:nvSpPr>
        <p:spPr bwMode="auto">
          <a:xfrm flipV="1">
            <a:off x="7239000" y="4038600"/>
            <a:ext cx="838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37" name="Line 26"/>
          <p:cNvSpPr>
            <a:spLocks noChangeShapeType="1"/>
          </p:cNvSpPr>
          <p:nvPr>
            <p:custDataLst>
              <p:tags r:id="rId18"/>
            </p:custDataLst>
          </p:nvPr>
        </p:nvSpPr>
        <p:spPr bwMode="auto">
          <a:xfrm>
            <a:off x="7162800" y="3124200"/>
            <a:ext cx="914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38" name="Text Box 27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3810000" y="3214688"/>
            <a:ext cx="381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l-GR"/>
              <a:t>ε</a:t>
            </a:r>
          </a:p>
        </p:txBody>
      </p:sp>
      <p:sp>
        <p:nvSpPr>
          <p:cNvPr id="34839" name="Text Box 28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7620000" y="3200401"/>
            <a:ext cx="381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l-GR"/>
              <a:t>ε</a:t>
            </a:r>
          </a:p>
        </p:txBody>
      </p:sp>
      <p:sp>
        <p:nvSpPr>
          <p:cNvPr id="34840" name="Line 29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>
            <a:off x="2133600" y="40386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6485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DA21AFD8-C8F1-4C6C-95B1-9ADFAFC645E8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3584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r </a:t>
            </a:r>
            <a:r>
              <a:rPr lang="en-US" smtClean="0"/>
              <a:t>*</a:t>
            </a:r>
            <a:endParaRPr lang="en-US" i="1" smtClean="0"/>
          </a:p>
        </p:txBody>
      </p:sp>
      <p:sp>
        <p:nvSpPr>
          <p:cNvPr id="35846" name="Oval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72000" y="2667000"/>
            <a:ext cx="685800" cy="6858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5847" name="Group 4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6019800" y="2667000"/>
            <a:ext cx="685800" cy="685800"/>
            <a:chOff x="3504" y="1824"/>
            <a:chExt cx="432" cy="432"/>
          </a:xfrm>
        </p:grpSpPr>
        <p:sp>
          <p:nvSpPr>
            <p:cNvPr id="35861" name="Oval 5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3504" y="1824"/>
              <a:ext cx="432" cy="43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62" name="Oval 6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3552" y="1872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848" name="Text Box 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410200" y="2590801"/>
            <a:ext cx="381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i="1"/>
              <a:t>r</a:t>
            </a:r>
          </a:p>
        </p:txBody>
      </p:sp>
      <p:sp>
        <p:nvSpPr>
          <p:cNvPr id="35849" name="Oval 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267200" y="2362200"/>
            <a:ext cx="2743200" cy="13716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50" name="Text Box 15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934200" y="4724401"/>
            <a:ext cx="381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l-GR"/>
              <a:t>ε</a:t>
            </a:r>
          </a:p>
        </p:txBody>
      </p:sp>
      <p:grpSp>
        <p:nvGrpSpPr>
          <p:cNvPr id="35851" name="Group 17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8001000" y="4648200"/>
            <a:ext cx="685800" cy="685800"/>
            <a:chOff x="3504" y="1824"/>
            <a:chExt cx="432" cy="432"/>
          </a:xfrm>
        </p:grpSpPr>
        <p:sp>
          <p:nvSpPr>
            <p:cNvPr id="35859" name="Oval 18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3504" y="1824"/>
              <a:ext cx="432" cy="43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60" name="Oval 19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3552" y="1872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852" name="Oval 20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334000" y="4648200"/>
            <a:ext cx="685800" cy="6858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53" name="Line 21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 flipH="1" flipV="1">
            <a:off x="4343400" y="3276600"/>
            <a:ext cx="10668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54" name="Line 24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 flipH="1">
            <a:off x="5943600" y="3276600"/>
            <a:ext cx="9906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55" name="Text Box 25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495800" y="3824288"/>
            <a:ext cx="381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l-GR"/>
              <a:t>ε</a:t>
            </a:r>
          </a:p>
        </p:txBody>
      </p:sp>
      <p:sp>
        <p:nvSpPr>
          <p:cNvPr id="35856" name="Text Box 26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6477000" y="3810001"/>
            <a:ext cx="381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l-GR"/>
              <a:t>ε</a:t>
            </a:r>
          </a:p>
        </p:txBody>
      </p:sp>
      <p:sp>
        <p:nvSpPr>
          <p:cNvPr id="35857" name="Line 27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4572000" y="50292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58" name="Line 28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>
            <a:off x="6019800" y="50292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8124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3C2DE15C-FD8A-417A-B7BD-E258CAEBDEE3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3686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From NFA to DFA</a:t>
            </a:r>
          </a:p>
        </p:txBody>
      </p:sp>
      <p:sp>
        <p:nvSpPr>
          <p:cNvPr id="3687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400"/>
              <a:t>Subset construction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Construct a DFA from the NFA, where each DFA state represents a </a:t>
            </a:r>
            <a:r>
              <a:rPr lang="en-US" sz="2000" i="1"/>
              <a:t>set</a:t>
            </a:r>
            <a:r>
              <a:rPr lang="en-US" sz="2000"/>
              <a:t> of NFA states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/>
              <a:t>Key idea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The state of the DFA after reading some input is the set of </a:t>
            </a:r>
            <a:r>
              <a:rPr lang="en-US" sz="2000" i="1"/>
              <a:t>all</a:t>
            </a:r>
            <a:r>
              <a:rPr lang="en-US" sz="2000"/>
              <a:t>  states the NFA could have reached after reading the same input</a:t>
            </a:r>
          </a:p>
          <a:p>
            <a:pPr eaLnBrk="1" hangingPunct="1">
              <a:lnSpc>
                <a:spcPct val="80000"/>
              </a:lnSpc>
            </a:pPr>
            <a:r>
              <a:rPr lang="en-US" sz="2400"/>
              <a:t>Algorithm: example of a fixed-point computation</a:t>
            </a:r>
          </a:p>
          <a:p>
            <a:pPr eaLnBrk="1" hangingPunct="1">
              <a:lnSpc>
                <a:spcPct val="80000"/>
              </a:lnSpc>
            </a:pPr>
            <a:r>
              <a:rPr lang="en-US" sz="2400"/>
              <a:t>If NFA has </a:t>
            </a:r>
            <a:r>
              <a:rPr lang="en-US" sz="2400" i="1"/>
              <a:t>n</a:t>
            </a:r>
            <a:r>
              <a:rPr lang="en-US" sz="2400"/>
              <a:t> states, DFA has at most 2</a:t>
            </a:r>
            <a:r>
              <a:rPr lang="en-US" sz="2400" i="1" baseline="30000"/>
              <a:t>n </a:t>
            </a:r>
            <a:r>
              <a:rPr lang="en-US" sz="2400"/>
              <a:t>states </a:t>
            </a:r>
            <a:endParaRPr lang="en-US" sz="2400" i="1" baseline="30000"/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=&gt; DFA is finite, can construct in finite # steps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/>
              <a:t>Resulting DFA may have more states than needed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See books for construction and minimization details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5332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Example: DFA for hand-written scanner</a:t>
            </a:r>
          </a:p>
        </p:txBody>
      </p:sp>
      <p:sp>
        <p:nvSpPr>
          <p:cNvPr id="37894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Idea: show a hand-written DFA for some typical programming language constructs</a:t>
            </a:r>
          </a:p>
          <a:p>
            <a:pPr lvl="1"/>
            <a:r>
              <a:rPr lang="en-US" dirty="0" smtClean="0"/>
              <a:t>Then use to construct hand-written scanner</a:t>
            </a:r>
          </a:p>
          <a:p>
            <a:r>
              <a:rPr lang="en-US" dirty="0" smtClean="0"/>
              <a:t>Setting: Scanner is called whenever the parser needs a new token</a:t>
            </a:r>
          </a:p>
          <a:p>
            <a:pPr lvl="1"/>
            <a:r>
              <a:rPr lang="en-US" dirty="0" smtClean="0"/>
              <a:t>Scanner stores current position in input</a:t>
            </a:r>
          </a:p>
          <a:p>
            <a:pPr lvl="1"/>
            <a:r>
              <a:rPr lang="en-US" dirty="0" smtClean="0"/>
              <a:t>Starting there, use a DFA to recognize the longest possible input sequence that makes up a token and return that token</a:t>
            </a:r>
          </a:p>
        </p:txBody>
      </p:sp>
      <p:sp>
        <p:nvSpPr>
          <p:cNvPr id="37890" name="Date Placeholder 3"/>
          <p:cNvSpPr>
            <a:spLocks noGrp="1"/>
          </p:cNvSpPr>
          <p:nvPr>
            <p:ph type="dt" sz="quarter" idx="10"/>
            <p:custDataLst>
              <p:tags r:id="rId3"/>
            </p:custDataLst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CE9D6D14-929F-48E6-AAAE-A17B6D0FE7A2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4036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5656AB3E-2220-4213-B20C-FADB95F344E5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3891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Scanner DFA Example (1)</a:t>
            </a:r>
          </a:p>
        </p:txBody>
      </p:sp>
      <p:sp>
        <p:nvSpPr>
          <p:cNvPr id="38918" name="Oval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429000" y="2362200"/>
            <a:ext cx="685800" cy="6858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>
              <a:buClrTx/>
              <a:buSzTx/>
              <a:buFontTx/>
              <a:buNone/>
            </a:pPr>
            <a:r>
              <a:rPr lang="en-US"/>
              <a:t>0</a:t>
            </a:r>
          </a:p>
        </p:txBody>
      </p:sp>
      <p:sp>
        <p:nvSpPr>
          <p:cNvPr id="38919" name="Line 5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2667000" y="2743200"/>
            <a:ext cx="76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0" name="Freeform 11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4038600" y="2133600"/>
            <a:ext cx="914400" cy="914400"/>
          </a:xfrm>
          <a:custGeom>
            <a:avLst/>
            <a:gdLst>
              <a:gd name="T0" fmla="*/ 2147483647 w 696"/>
              <a:gd name="T1" fmla="*/ 2147483647 h 768"/>
              <a:gd name="T2" fmla="*/ 2147483647 w 696"/>
              <a:gd name="T3" fmla="*/ 2147483647 h 768"/>
              <a:gd name="T4" fmla="*/ 2147483647 w 696"/>
              <a:gd name="T5" fmla="*/ 2147483647 h 768"/>
              <a:gd name="T6" fmla="*/ 2147483647 w 696"/>
              <a:gd name="T7" fmla="*/ 0 h 768"/>
              <a:gd name="T8" fmla="*/ 0 w 696"/>
              <a:gd name="T9" fmla="*/ 2147483647 h 7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96"/>
              <a:gd name="T16" fmla="*/ 0 h 768"/>
              <a:gd name="T17" fmla="*/ 696 w 696"/>
              <a:gd name="T18" fmla="*/ 768 h 76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96" h="768">
                <a:moveTo>
                  <a:pt x="48" y="576"/>
                </a:moveTo>
                <a:cubicBezTo>
                  <a:pt x="188" y="672"/>
                  <a:pt x="328" y="768"/>
                  <a:pt x="432" y="720"/>
                </a:cubicBezTo>
                <a:cubicBezTo>
                  <a:pt x="536" y="672"/>
                  <a:pt x="696" y="408"/>
                  <a:pt x="672" y="288"/>
                </a:cubicBezTo>
                <a:cubicBezTo>
                  <a:pt x="648" y="168"/>
                  <a:pt x="400" y="0"/>
                  <a:pt x="288" y="0"/>
                </a:cubicBezTo>
                <a:cubicBezTo>
                  <a:pt x="176" y="0"/>
                  <a:pt x="48" y="240"/>
                  <a:pt x="0" y="28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1" name="Text Box 12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716714" y="4092575"/>
            <a:ext cx="13858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sz="1400"/>
              <a:t>Accept LPAREN</a:t>
            </a:r>
          </a:p>
        </p:txBody>
      </p:sp>
      <p:sp>
        <p:nvSpPr>
          <p:cNvPr id="38922" name="Line 15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3733800" y="30480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3" name="Line 16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3733800" y="4244975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4" name="Text Box 17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632326" y="3895726"/>
            <a:ext cx="2714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(</a:t>
            </a:r>
          </a:p>
        </p:txBody>
      </p:sp>
      <p:grpSp>
        <p:nvGrpSpPr>
          <p:cNvPr id="38925" name="Group 22"/>
          <p:cNvGrpSpPr>
            <a:grpSpLocks/>
          </p:cNvGrpSpPr>
          <p:nvPr>
            <p:custDataLst>
              <p:tags r:id="rId10"/>
            </p:custDataLst>
          </p:nvPr>
        </p:nvGrpSpPr>
        <p:grpSpPr bwMode="auto">
          <a:xfrm>
            <a:off x="5943600" y="3940175"/>
            <a:ext cx="685800" cy="685800"/>
            <a:chOff x="2784" y="2352"/>
            <a:chExt cx="432" cy="432"/>
          </a:xfrm>
        </p:grpSpPr>
        <p:sp>
          <p:nvSpPr>
            <p:cNvPr id="38945" name="Oval 19"/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auto">
            <a:xfrm>
              <a:off x="2784" y="2352"/>
              <a:ext cx="432" cy="43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46" name="Oval 20"/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auto">
            <a:xfrm>
              <a:off x="2832" y="2400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0" hangingPunct="0">
                <a:buClrTx/>
                <a:buSzTx/>
                <a:buFontTx/>
                <a:buNone/>
              </a:pPr>
              <a:r>
                <a:rPr lang="en-US"/>
                <a:t>2</a:t>
              </a:r>
            </a:p>
          </p:txBody>
        </p:sp>
      </p:grpSp>
      <p:sp>
        <p:nvSpPr>
          <p:cNvPr id="38926" name="Text Box 23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716713" y="4865688"/>
            <a:ext cx="14081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sz="1400"/>
              <a:t>Accept RPAREN</a:t>
            </a:r>
          </a:p>
        </p:txBody>
      </p:sp>
      <p:sp>
        <p:nvSpPr>
          <p:cNvPr id="38927" name="Line 24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3733800" y="5018088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8" name="Text Box 25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4632326" y="4668838"/>
            <a:ext cx="2714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)</a:t>
            </a:r>
          </a:p>
        </p:txBody>
      </p:sp>
      <p:grpSp>
        <p:nvGrpSpPr>
          <p:cNvPr id="38929" name="Group 26"/>
          <p:cNvGrpSpPr>
            <a:grpSpLocks/>
          </p:cNvGrpSpPr>
          <p:nvPr>
            <p:custDataLst>
              <p:tags r:id="rId14"/>
            </p:custDataLst>
          </p:nvPr>
        </p:nvGrpSpPr>
        <p:grpSpPr bwMode="auto">
          <a:xfrm>
            <a:off x="5943600" y="4713288"/>
            <a:ext cx="685800" cy="685800"/>
            <a:chOff x="2784" y="2352"/>
            <a:chExt cx="432" cy="432"/>
          </a:xfrm>
        </p:grpSpPr>
        <p:sp>
          <p:nvSpPr>
            <p:cNvPr id="38943" name="Oval 27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2784" y="2352"/>
              <a:ext cx="432" cy="43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44" name="Oval 28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2832" y="2400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0" hangingPunct="0">
                <a:buClrTx/>
                <a:buSzTx/>
                <a:buFontTx/>
                <a:buNone/>
              </a:pPr>
              <a:r>
                <a:rPr lang="en-US"/>
                <a:t>3</a:t>
              </a:r>
            </a:p>
          </p:txBody>
        </p:sp>
      </p:grpSp>
      <p:sp>
        <p:nvSpPr>
          <p:cNvPr id="38930" name="Text Box 29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724401" y="1828800"/>
            <a:ext cx="121860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sz="1400"/>
              <a:t>whitespace</a:t>
            </a:r>
            <a:br>
              <a:rPr lang="en-US" sz="1400"/>
            </a:br>
            <a:r>
              <a:rPr lang="en-US" sz="1400"/>
              <a:t>or comments</a:t>
            </a:r>
          </a:p>
        </p:txBody>
      </p:sp>
      <p:sp>
        <p:nvSpPr>
          <p:cNvPr id="38931" name="Text Box 30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6716714" y="5638800"/>
            <a:ext cx="1425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sz="1400"/>
              <a:t>Accept SCOLON</a:t>
            </a:r>
          </a:p>
        </p:txBody>
      </p:sp>
      <p:sp>
        <p:nvSpPr>
          <p:cNvPr id="38932" name="Line 31"/>
          <p:cNvSpPr>
            <a:spLocks noChangeShapeType="1"/>
          </p:cNvSpPr>
          <p:nvPr>
            <p:custDataLst>
              <p:tags r:id="rId17"/>
            </p:custDataLst>
          </p:nvPr>
        </p:nvSpPr>
        <p:spPr bwMode="auto">
          <a:xfrm>
            <a:off x="3733800" y="57912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3" name="Text Box 32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4632326" y="5441951"/>
            <a:ext cx="2651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;</a:t>
            </a:r>
          </a:p>
        </p:txBody>
      </p:sp>
      <p:grpSp>
        <p:nvGrpSpPr>
          <p:cNvPr id="38934" name="Group 33"/>
          <p:cNvGrpSpPr>
            <a:grpSpLocks/>
          </p:cNvGrpSpPr>
          <p:nvPr>
            <p:custDataLst>
              <p:tags r:id="rId19"/>
            </p:custDataLst>
          </p:nvPr>
        </p:nvGrpSpPr>
        <p:grpSpPr bwMode="auto">
          <a:xfrm>
            <a:off x="5943600" y="5486400"/>
            <a:ext cx="685800" cy="685800"/>
            <a:chOff x="2784" y="2352"/>
            <a:chExt cx="432" cy="432"/>
          </a:xfrm>
        </p:grpSpPr>
        <p:sp>
          <p:nvSpPr>
            <p:cNvPr id="38941" name="Oval 34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2784" y="2352"/>
              <a:ext cx="432" cy="43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42" name="Oval 35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2832" y="2400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0" hangingPunct="0">
                <a:buClrTx/>
                <a:buSzTx/>
                <a:buFontTx/>
                <a:buNone/>
              </a:pPr>
              <a:r>
                <a:rPr lang="en-US"/>
                <a:t>4</a:t>
              </a:r>
            </a:p>
          </p:txBody>
        </p:sp>
      </p:grpSp>
      <p:sp>
        <p:nvSpPr>
          <p:cNvPr id="38935" name="Text Box 36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6716713" y="3276600"/>
            <a:ext cx="1079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sz="1400"/>
              <a:t>Accept EOF</a:t>
            </a:r>
          </a:p>
        </p:txBody>
      </p:sp>
      <p:sp>
        <p:nvSpPr>
          <p:cNvPr id="38936" name="Line 37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>
            <a:off x="3733800" y="34290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7" name="Text Box 38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4114801" y="3079751"/>
            <a:ext cx="14081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end of input</a:t>
            </a:r>
          </a:p>
        </p:txBody>
      </p:sp>
      <p:grpSp>
        <p:nvGrpSpPr>
          <p:cNvPr id="38938" name="Group 39"/>
          <p:cNvGrpSpPr>
            <a:grpSpLocks/>
          </p:cNvGrpSpPr>
          <p:nvPr>
            <p:custDataLst>
              <p:tags r:id="rId23"/>
            </p:custDataLst>
          </p:nvPr>
        </p:nvGrpSpPr>
        <p:grpSpPr bwMode="auto">
          <a:xfrm>
            <a:off x="5943600" y="3124200"/>
            <a:ext cx="685800" cy="685800"/>
            <a:chOff x="2784" y="2352"/>
            <a:chExt cx="432" cy="432"/>
          </a:xfrm>
        </p:grpSpPr>
        <p:sp>
          <p:nvSpPr>
            <p:cNvPr id="38939" name="Oval 40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2784" y="2352"/>
              <a:ext cx="432" cy="43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40" name="Oval 41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2832" y="2400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0" hangingPunct="0">
                <a:buClrTx/>
                <a:buSzTx/>
                <a:buFontTx/>
                <a:buNone/>
              </a:pPr>
              <a:r>
                <a:rPr lang="en-US"/>
                <a:t>1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468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E1FBC62-FA12-4A66-930B-CC06011BC531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3994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Scanner DFA Example (2)</a:t>
            </a:r>
          </a:p>
        </p:txBody>
      </p:sp>
      <p:sp>
        <p:nvSpPr>
          <p:cNvPr id="39942" name="Text 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0" y="2743200"/>
            <a:ext cx="11064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sz="1400"/>
              <a:t>Accept NEQ</a:t>
            </a:r>
          </a:p>
        </p:txBody>
      </p:sp>
      <p:sp>
        <p:nvSpPr>
          <p:cNvPr id="39943" name="Line 5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2667000" y="2286000"/>
            <a:ext cx="0" cy="3733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4" name="Line 6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667000" y="28956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5" name="Text Box 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321050" y="2546351"/>
            <a:ext cx="260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!</a:t>
            </a:r>
          </a:p>
        </p:txBody>
      </p:sp>
      <p:grpSp>
        <p:nvGrpSpPr>
          <p:cNvPr id="39946" name="Group 8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6096000" y="2514600"/>
            <a:ext cx="685800" cy="685800"/>
            <a:chOff x="2784" y="2352"/>
            <a:chExt cx="432" cy="432"/>
          </a:xfrm>
        </p:grpSpPr>
        <p:sp>
          <p:nvSpPr>
            <p:cNvPr id="39973" name="Oval 9"/>
            <p:cNvSpPr>
              <a:spLocks noChangeArrowheads="1"/>
            </p:cNvSpPr>
            <p:nvPr>
              <p:custDataLst>
                <p:tags r:id="rId34"/>
              </p:custDataLst>
            </p:nvPr>
          </p:nvSpPr>
          <p:spPr bwMode="auto">
            <a:xfrm>
              <a:off x="2784" y="2352"/>
              <a:ext cx="432" cy="43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74" name="Oval 10"/>
            <p:cNvSpPr>
              <a:spLocks noChangeArrowheads="1"/>
            </p:cNvSpPr>
            <p:nvPr>
              <p:custDataLst>
                <p:tags r:id="rId35"/>
              </p:custDataLst>
            </p:nvPr>
          </p:nvSpPr>
          <p:spPr bwMode="auto">
            <a:xfrm>
              <a:off x="2832" y="2400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0" hangingPunct="0">
                <a:buClrTx/>
                <a:buSzTx/>
                <a:buFontTx/>
                <a:buNone/>
              </a:pPr>
              <a:r>
                <a:rPr lang="en-US"/>
                <a:t>6</a:t>
              </a:r>
            </a:p>
          </p:txBody>
        </p:sp>
      </p:grpSp>
      <p:sp>
        <p:nvSpPr>
          <p:cNvPr id="39947" name="Text Box 1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869113" y="3581400"/>
            <a:ext cx="11096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sz="1400"/>
              <a:t>Accept NOT</a:t>
            </a:r>
          </a:p>
        </p:txBody>
      </p:sp>
      <p:grpSp>
        <p:nvGrpSpPr>
          <p:cNvPr id="39948" name="Group 14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6096000" y="3429000"/>
            <a:ext cx="685800" cy="685800"/>
            <a:chOff x="2784" y="2352"/>
            <a:chExt cx="432" cy="432"/>
          </a:xfrm>
        </p:grpSpPr>
        <p:sp>
          <p:nvSpPr>
            <p:cNvPr id="39971" name="Oval 15"/>
            <p:cNvSpPr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2784" y="2352"/>
              <a:ext cx="432" cy="43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72" name="Oval 16"/>
            <p:cNvSpPr>
              <a:spLocks noChangeArrowheads="1"/>
            </p:cNvSpPr>
            <p:nvPr>
              <p:custDataLst>
                <p:tags r:id="rId33"/>
              </p:custDataLst>
            </p:nvPr>
          </p:nvSpPr>
          <p:spPr bwMode="auto">
            <a:xfrm>
              <a:off x="2832" y="2400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0" hangingPunct="0">
                <a:buClrTx/>
                <a:buSzTx/>
                <a:buFontTx/>
                <a:buNone/>
              </a:pPr>
              <a:r>
                <a:rPr lang="en-US"/>
                <a:t>7</a:t>
              </a:r>
            </a:p>
          </p:txBody>
        </p:sp>
      </p:grpSp>
      <p:sp>
        <p:nvSpPr>
          <p:cNvPr id="39949" name="Oval 23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038600" y="2514600"/>
            <a:ext cx="685800" cy="6858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>
              <a:buClrTx/>
              <a:buSzTx/>
              <a:buFontTx/>
              <a:buNone/>
            </a:pPr>
            <a:r>
              <a:rPr lang="en-US"/>
              <a:t>5</a:t>
            </a:r>
          </a:p>
        </p:txBody>
      </p:sp>
      <p:sp>
        <p:nvSpPr>
          <p:cNvPr id="39950" name="Line 24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4343400" y="38100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1" name="Text Box 25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5181600" y="2536826"/>
            <a:ext cx="3508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=</a:t>
            </a:r>
          </a:p>
        </p:txBody>
      </p:sp>
      <p:sp>
        <p:nvSpPr>
          <p:cNvPr id="39952" name="Line 26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4343400" y="3200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3" name="Line 27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4724400" y="28956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4" name="Text Box 28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953001" y="3429000"/>
            <a:ext cx="968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[</a:t>
            </a:r>
            <a:r>
              <a:rPr lang="en-US" i="1"/>
              <a:t>other </a:t>
            </a:r>
            <a:r>
              <a:rPr lang="en-US"/>
              <a:t>]</a:t>
            </a:r>
          </a:p>
        </p:txBody>
      </p:sp>
      <p:sp>
        <p:nvSpPr>
          <p:cNvPr id="39955" name="Text Box 29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6858001" y="4648200"/>
            <a:ext cx="10763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sz="1400"/>
              <a:t>Accept LEQ</a:t>
            </a:r>
          </a:p>
        </p:txBody>
      </p:sp>
      <p:sp>
        <p:nvSpPr>
          <p:cNvPr id="39956" name="Line 30"/>
          <p:cNvSpPr>
            <a:spLocks noChangeShapeType="1"/>
          </p:cNvSpPr>
          <p:nvPr>
            <p:custDataLst>
              <p:tags r:id="rId17"/>
            </p:custDataLst>
          </p:nvPr>
        </p:nvSpPr>
        <p:spPr bwMode="auto">
          <a:xfrm>
            <a:off x="2667000" y="48006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7" name="Text Box 31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3321050" y="4451351"/>
            <a:ext cx="3508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&lt;</a:t>
            </a:r>
          </a:p>
        </p:txBody>
      </p:sp>
      <p:grpSp>
        <p:nvGrpSpPr>
          <p:cNvPr id="39958" name="Group 32"/>
          <p:cNvGrpSpPr>
            <a:grpSpLocks/>
          </p:cNvGrpSpPr>
          <p:nvPr>
            <p:custDataLst>
              <p:tags r:id="rId19"/>
            </p:custDataLst>
          </p:nvPr>
        </p:nvGrpSpPr>
        <p:grpSpPr bwMode="auto">
          <a:xfrm>
            <a:off x="6096000" y="4419600"/>
            <a:ext cx="685800" cy="685800"/>
            <a:chOff x="2784" y="2352"/>
            <a:chExt cx="432" cy="432"/>
          </a:xfrm>
        </p:grpSpPr>
        <p:sp>
          <p:nvSpPr>
            <p:cNvPr id="39969" name="Oval 33"/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auto">
            <a:xfrm>
              <a:off x="2784" y="2352"/>
              <a:ext cx="432" cy="43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70" name="Oval 34"/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auto">
            <a:xfrm>
              <a:off x="2832" y="2400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0" hangingPunct="0">
                <a:buClrTx/>
                <a:buSzTx/>
                <a:buFontTx/>
                <a:buNone/>
              </a:pPr>
              <a:r>
                <a:rPr lang="en-US"/>
                <a:t>9</a:t>
              </a:r>
            </a:p>
          </p:txBody>
        </p:sp>
      </p:grpSp>
      <p:sp>
        <p:nvSpPr>
          <p:cNvPr id="39959" name="Text Box 35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6869113" y="5486400"/>
            <a:ext cx="11477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sz="1400"/>
              <a:t>Accept LESS</a:t>
            </a:r>
          </a:p>
        </p:txBody>
      </p:sp>
      <p:grpSp>
        <p:nvGrpSpPr>
          <p:cNvPr id="39960" name="Group 36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6096000" y="5334000"/>
            <a:ext cx="685800" cy="685800"/>
            <a:chOff x="2784" y="2352"/>
            <a:chExt cx="432" cy="432"/>
          </a:xfrm>
        </p:grpSpPr>
        <p:sp>
          <p:nvSpPr>
            <p:cNvPr id="39967" name="Oval 37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2784" y="2352"/>
              <a:ext cx="432" cy="43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68" name="Oval 38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2832" y="2400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0" hangingPunct="0">
                <a:buClrTx/>
                <a:buSzTx/>
                <a:buFontTx/>
                <a:buNone/>
              </a:pPr>
              <a:r>
                <a:rPr lang="en-US"/>
                <a:t>10</a:t>
              </a:r>
            </a:p>
          </p:txBody>
        </p:sp>
      </p:grpSp>
      <p:sp>
        <p:nvSpPr>
          <p:cNvPr id="39961" name="Oval 39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4038600" y="4419600"/>
            <a:ext cx="685800" cy="6858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>
              <a:buClrTx/>
              <a:buSzTx/>
              <a:buFontTx/>
              <a:buNone/>
            </a:pPr>
            <a:r>
              <a:rPr lang="en-US"/>
              <a:t>8</a:t>
            </a:r>
          </a:p>
        </p:txBody>
      </p:sp>
      <p:sp>
        <p:nvSpPr>
          <p:cNvPr id="39962" name="Line 40"/>
          <p:cNvSpPr>
            <a:spLocks noChangeShapeType="1"/>
          </p:cNvSpPr>
          <p:nvPr>
            <p:custDataLst>
              <p:tags r:id="rId23"/>
            </p:custDataLst>
          </p:nvPr>
        </p:nvSpPr>
        <p:spPr bwMode="auto">
          <a:xfrm>
            <a:off x="4343400" y="57150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63" name="Text Box 41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5181600" y="4441826"/>
            <a:ext cx="3508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=</a:t>
            </a:r>
          </a:p>
        </p:txBody>
      </p:sp>
      <p:sp>
        <p:nvSpPr>
          <p:cNvPr id="39964" name="Line 42"/>
          <p:cNvSpPr>
            <a:spLocks noChangeShapeType="1"/>
          </p:cNvSpPr>
          <p:nvPr>
            <p:custDataLst>
              <p:tags r:id="rId25"/>
            </p:custDataLst>
          </p:nvPr>
        </p:nvSpPr>
        <p:spPr bwMode="auto">
          <a:xfrm>
            <a:off x="4343400" y="5105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65" name="Line 43"/>
          <p:cNvSpPr>
            <a:spLocks noChangeShapeType="1"/>
          </p:cNvSpPr>
          <p:nvPr>
            <p:custDataLst>
              <p:tags r:id="rId26"/>
            </p:custDataLst>
          </p:nvPr>
        </p:nvSpPr>
        <p:spPr bwMode="auto">
          <a:xfrm>
            <a:off x="4724400" y="48006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66" name="Text Box 44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4953001" y="5334000"/>
            <a:ext cx="968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[</a:t>
            </a:r>
            <a:r>
              <a:rPr lang="en-US" i="1"/>
              <a:t>other</a:t>
            </a:r>
            <a:r>
              <a:rPr lang="en-US"/>
              <a:t> ]</a:t>
            </a:r>
            <a:endParaRPr lang="en-US" i="1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4875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33B3A49A-5253-4A11-B776-BDEE6429FDA3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Scanner DFA Example (3)</a:t>
            </a:r>
          </a:p>
        </p:txBody>
      </p:sp>
      <p:sp>
        <p:nvSpPr>
          <p:cNvPr id="40966" name="Line 4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667000" y="2286000"/>
            <a:ext cx="0" cy="3733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7" name="Line 5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2667000" y="28956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8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971800" y="2546351"/>
            <a:ext cx="692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[0-9]</a:t>
            </a:r>
          </a:p>
        </p:txBody>
      </p:sp>
      <p:sp>
        <p:nvSpPr>
          <p:cNvPr id="40969" name="Text Box 10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869114" y="3581400"/>
            <a:ext cx="10509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sz="1400"/>
              <a:t>Accept INT</a:t>
            </a:r>
          </a:p>
        </p:txBody>
      </p:sp>
      <p:grpSp>
        <p:nvGrpSpPr>
          <p:cNvPr id="40970" name="Group 1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6096000" y="3429000"/>
            <a:ext cx="685800" cy="685800"/>
            <a:chOff x="2784" y="2352"/>
            <a:chExt cx="432" cy="432"/>
          </a:xfrm>
        </p:grpSpPr>
        <p:sp>
          <p:nvSpPr>
            <p:cNvPr id="40977" name="Oval 12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2784" y="2352"/>
              <a:ext cx="432" cy="43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8" name="Oval 13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2832" y="2400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0" hangingPunct="0">
                <a:buClrTx/>
                <a:buSzTx/>
                <a:buFontTx/>
                <a:buNone/>
              </a:pPr>
              <a:r>
                <a:rPr lang="en-US"/>
                <a:t>12</a:t>
              </a:r>
            </a:p>
          </p:txBody>
        </p:sp>
      </p:grpSp>
      <p:sp>
        <p:nvSpPr>
          <p:cNvPr id="40971" name="Oval 14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038600" y="2514600"/>
            <a:ext cx="685800" cy="6858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>
              <a:buClrTx/>
              <a:buSzTx/>
              <a:buFontTx/>
              <a:buNone/>
            </a:pPr>
            <a:r>
              <a:rPr lang="en-US"/>
              <a:t>11</a:t>
            </a:r>
          </a:p>
        </p:txBody>
      </p:sp>
      <p:sp>
        <p:nvSpPr>
          <p:cNvPr id="40972" name="Line 15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4343400" y="38100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3" name="Line 17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4343400" y="3200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4" name="Text Box 19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953001" y="3429000"/>
            <a:ext cx="968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[</a:t>
            </a:r>
            <a:r>
              <a:rPr lang="en-US" i="1"/>
              <a:t>other</a:t>
            </a:r>
            <a:r>
              <a:rPr lang="en-US"/>
              <a:t> ]</a:t>
            </a:r>
            <a:endParaRPr lang="en-US" i="1"/>
          </a:p>
        </p:txBody>
      </p:sp>
      <p:sp>
        <p:nvSpPr>
          <p:cNvPr id="40975" name="Freeform 36"/>
          <p:cNvSpPr>
            <a:spLocks/>
          </p:cNvSpPr>
          <p:nvPr>
            <p:custDataLst>
              <p:tags r:id="rId12"/>
            </p:custDataLst>
          </p:nvPr>
        </p:nvSpPr>
        <p:spPr bwMode="auto">
          <a:xfrm>
            <a:off x="4659313" y="2286000"/>
            <a:ext cx="914400" cy="914400"/>
          </a:xfrm>
          <a:custGeom>
            <a:avLst/>
            <a:gdLst>
              <a:gd name="T0" fmla="*/ 2147483647 w 696"/>
              <a:gd name="T1" fmla="*/ 2147483647 h 768"/>
              <a:gd name="T2" fmla="*/ 2147483647 w 696"/>
              <a:gd name="T3" fmla="*/ 2147483647 h 768"/>
              <a:gd name="T4" fmla="*/ 2147483647 w 696"/>
              <a:gd name="T5" fmla="*/ 2147483647 h 768"/>
              <a:gd name="T6" fmla="*/ 2147483647 w 696"/>
              <a:gd name="T7" fmla="*/ 0 h 768"/>
              <a:gd name="T8" fmla="*/ 0 w 696"/>
              <a:gd name="T9" fmla="*/ 2147483647 h 7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96"/>
              <a:gd name="T16" fmla="*/ 0 h 768"/>
              <a:gd name="T17" fmla="*/ 696 w 696"/>
              <a:gd name="T18" fmla="*/ 768 h 76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96" h="768">
                <a:moveTo>
                  <a:pt x="48" y="576"/>
                </a:moveTo>
                <a:cubicBezTo>
                  <a:pt x="188" y="672"/>
                  <a:pt x="328" y="768"/>
                  <a:pt x="432" y="720"/>
                </a:cubicBezTo>
                <a:cubicBezTo>
                  <a:pt x="536" y="672"/>
                  <a:pt x="696" y="408"/>
                  <a:pt x="672" y="288"/>
                </a:cubicBezTo>
                <a:cubicBezTo>
                  <a:pt x="648" y="168"/>
                  <a:pt x="400" y="0"/>
                  <a:pt x="288" y="0"/>
                </a:cubicBezTo>
                <a:cubicBezTo>
                  <a:pt x="176" y="0"/>
                  <a:pt x="48" y="240"/>
                  <a:pt x="0" y="28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6" name="Text Box 37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5486400" y="2438401"/>
            <a:ext cx="692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[0-9]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5054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5CDADA4B-1A18-4CD8-884A-04307C5ADBB0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41989" name="Rectangle 17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</a:pPr>
            <a:endParaRPr lang="en-US" sz="2000"/>
          </a:p>
          <a:p>
            <a:pPr eaLnBrk="1" hangingPunct="1">
              <a:lnSpc>
                <a:spcPct val="90000"/>
              </a:lnSpc>
            </a:pPr>
            <a:endParaRPr lang="en-US" sz="2000"/>
          </a:p>
          <a:p>
            <a:pPr eaLnBrk="1" hangingPunct="1">
              <a:lnSpc>
                <a:spcPct val="90000"/>
              </a:lnSpc>
            </a:pPr>
            <a:endParaRPr lang="en-US" sz="2000"/>
          </a:p>
          <a:p>
            <a:pPr eaLnBrk="1" hangingPunct="1">
              <a:lnSpc>
                <a:spcPct val="90000"/>
              </a:lnSpc>
            </a:pPr>
            <a:endParaRPr lang="en-US" sz="2000"/>
          </a:p>
          <a:p>
            <a:pPr eaLnBrk="1" hangingPunct="1">
              <a:lnSpc>
                <a:spcPct val="90000"/>
              </a:lnSpc>
            </a:pPr>
            <a:endParaRPr lang="en-US" sz="2000"/>
          </a:p>
          <a:p>
            <a:pPr eaLnBrk="1" hangingPunct="1">
              <a:lnSpc>
                <a:spcPct val="90000"/>
              </a:lnSpc>
            </a:pPr>
            <a:endParaRPr lang="en-US" sz="2000"/>
          </a:p>
          <a:p>
            <a:pPr eaLnBrk="1" hangingPunct="1">
              <a:lnSpc>
                <a:spcPct val="90000"/>
              </a:lnSpc>
            </a:pPr>
            <a:endParaRPr lang="en-US" sz="2000"/>
          </a:p>
          <a:p>
            <a:pPr eaLnBrk="1" hangingPunct="1">
              <a:lnSpc>
                <a:spcPct val="90000"/>
              </a:lnSpc>
            </a:pPr>
            <a:r>
              <a:rPr lang="en-US" sz="2000"/>
              <a:t>Strategies for handling identifiers vs keywords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/>
              <a:t>Hand-written scanner: look up identifier-like things in table of keywords to classify (good application of perfect hashing)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/>
              <a:t>Machine-generated scanner: generate DFA will appropriate transitions to recognize keywords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600"/>
              <a:t>Lots ’o states, but efficient (no extra lookup step)</a:t>
            </a:r>
          </a:p>
        </p:txBody>
      </p:sp>
      <p:sp>
        <p:nvSpPr>
          <p:cNvPr id="41990" name="Rectangle 2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Scanner DFA Example (4)</a:t>
            </a:r>
          </a:p>
        </p:txBody>
      </p:sp>
      <p:sp>
        <p:nvSpPr>
          <p:cNvPr id="41991" name="Line 3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2667000" y="22860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diamond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2" name="Line 4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667000" y="28956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3" name="Text Box 5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819400" y="2546351"/>
            <a:ext cx="10112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[a-zA-Z]</a:t>
            </a:r>
          </a:p>
        </p:txBody>
      </p:sp>
      <p:sp>
        <p:nvSpPr>
          <p:cNvPr id="41994" name="Text Box 6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869114" y="3581400"/>
            <a:ext cx="1882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sz="1400"/>
              <a:t>Accept ID or keyword</a:t>
            </a:r>
          </a:p>
        </p:txBody>
      </p:sp>
      <p:grpSp>
        <p:nvGrpSpPr>
          <p:cNvPr id="41995" name="Group 7"/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6096000" y="3429000"/>
            <a:ext cx="685800" cy="685800"/>
            <a:chOff x="2784" y="2352"/>
            <a:chExt cx="432" cy="432"/>
          </a:xfrm>
        </p:grpSpPr>
        <p:sp>
          <p:nvSpPr>
            <p:cNvPr id="42002" name="Oval 8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2784" y="2352"/>
              <a:ext cx="432" cy="43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3" name="Oval 9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2832" y="2400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0" hangingPunct="0">
                <a:buClrTx/>
                <a:buSzTx/>
                <a:buFontTx/>
                <a:buNone/>
              </a:pPr>
              <a:r>
                <a:rPr lang="en-US"/>
                <a:t>14</a:t>
              </a:r>
            </a:p>
          </p:txBody>
        </p:sp>
      </p:grpSp>
      <p:sp>
        <p:nvSpPr>
          <p:cNvPr id="41996" name="Oval 10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038600" y="2514600"/>
            <a:ext cx="685800" cy="6858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>
              <a:buClrTx/>
              <a:buSzTx/>
              <a:buFontTx/>
              <a:buNone/>
            </a:pPr>
            <a:r>
              <a:rPr lang="en-US"/>
              <a:t>13</a:t>
            </a:r>
          </a:p>
        </p:txBody>
      </p:sp>
      <p:sp>
        <p:nvSpPr>
          <p:cNvPr id="41997" name="Line 11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4343400" y="38100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8" name="Line 12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4343400" y="3200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9" name="Text Box 13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953001" y="3429000"/>
            <a:ext cx="968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[</a:t>
            </a:r>
            <a:r>
              <a:rPr lang="en-US" i="1"/>
              <a:t>other</a:t>
            </a:r>
            <a:r>
              <a:rPr lang="en-US"/>
              <a:t> ]</a:t>
            </a:r>
            <a:endParaRPr lang="en-US" i="1"/>
          </a:p>
        </p:txBody>
      </p:sp>
      <p:sp>
        <p:nvSpPr>
          <p:cNvPr id="42000" name="Freeform 14"/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4659313" y="2286000"/>
            <a:ext cx="914400" cy="914400"/>
          </a:xfrm>
          <a:custGeom>
            <a:avLst/>
            <a:gdLst>
              <a:gd name="T0" fmla="*/ 2147483647 w 696"/>
              <a:gd name="T1" fmla="*/ 2147483647 h 768"/>
              <a:gd name="T2" fmla="*/ 2147483647 w 696"/>
              <a:gd name="T3" fmla="*/ 2147483647 h 768"/>
              <a:gd name="T4" fmla="*/ 2147483647 w 696"/>
              <a:gd name="T5" fmla="*/ 2147483647 h 768"/>
              <a:gd name="T6" fmla="*/ 2147483647 w 696"/>
              <a:gd name="T7" fmla="*/ 0 h 768"/>
              <a:gd name="T8" fmla="*/ 0 w 696"/>
              <a:gd name="T9" fmla="*/ 2147483647 h 7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96"/>
              <a:gd name="T16" fmla="*/ 0 h 768"/>
              <a:gd name="T17" fmla="*/ 696 w 696"/>
              <a:gd name="T18" fmla="*/ 768 h 76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96" h="768">
                <a:moveTo>
                  <a:pt x="48" y="576"/>
                </a:moveTo>
                <a:cubicBezTo>
                  <a:pt x="188" y="672"/>
                  <a:pt x="328" y="768"/>
                  <a:pt x="432" y="720"/>
                </a:cubicBezTo>
                <a:cubicBezTo>
                  <a:pt x="536" y="672"/>
                  <a:pt x="696" y="408"/>
                  <a:pt x="672" y="288"/>
                </a:cubicBezTo>
                <a:cubicBezTo>
                  <a:pt x="648" y="168"/>
                  <a:pt x="400" y="0"/>
                  <a:pt x="288" y="0"/>
                </a:cubicBezTo>
                <a:cubicBezTo>
                  <a:pt x="176" y="0"/>
                  <a:pt x="48" y="240"/>
                  <a:pt x="0" y="28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01" name="Text Box 15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5486401" y="2438401"/>
            <a:ext cx="14700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/>
              <a:t>[a-zA-Z0-9_]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245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7DA27E51-85C2-4342-9443-2BA492B2CBA3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Grammar for a Tiny Language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2800" i="1" dirty="0"/>
              <a:t>program</a:t>
            </a:r>
            <a:r>
              <a:rPr lang="en-US" sz="2800" dirty="0"/>
              <a:t> ::= </a:t>
            </a:r>
            <a:r>
              <a:rPr lang="en-US" sz="2800" i="1" dirty="0"/>
              <a:t>statement</a:t>
            </a:r>
            <a:r>
              <a:rPr lang="en-US" sz="2800" dirty="0"/>
              <a:t> | </a:t>
            </a:r>
            <a:r>
              <a:rPr lang="en-US" sz="2800" i="1" dirty="0"/>
              <a:t>program</a:t>
            </a:r>
            <a:r>
              <a:rPr lang="en-US" sz="2800" dirty="0"/>
              <a:t> </a:t>
            </a:r>
            <a:r>
              <a:rPr lang="en-US" sz="2800" i="1" dirty="0"/>
              <a:t>statement</a:t>
            </a:r>
          </a:p>
          <a:p>
            <a:pPr eaLnBrk="1" hangingPunct="1"/>
            <a:r>
              <a:rPr lang="en-US" sz="2800" i="1" dirty="0"/>
              <a:t>statement</a:t>
            </a:r>
            <a:r>
              <a:rPr lang="en-US" sz="2800" dirty="0"/>
              <a:t> ::= </a:t>
            </a:r>
            <a:r>
              <a:rPr lang="en-US" sz="2800" i="1" dirty="0" err="1"/>
              <a:t>assignStmt</a:t>
            </a:r>
            <a:r>
              <a:rPr lang="en-US" sz="2800" dirty="0"/>
              <a:t> | </a:t>
            </a:r>
            <a:r>
              <a:rPr lang="en-US" sz="2800" i="1" dirty="0" err="1"/>
              <a:t>ifStmt</a:t>
            </a:r>
            <a:endParaRPr lang="en-US" sz="2800" i="1" dirty="0"/>
          </a:p>
          <a:p>
            <a:pPr eaLnBrk="1" hangingPunct="1"/>
            <a:r>
              <a:rPr lang="en-US" sz="2800" i="1" dirty="0" err="1"/>
              <a:t>assignStmt</a:t>
            </a:r>
            <a:r>
              <a:rPr lang="en-US" sz="2800" dirty="0"/>
              <a:t> ::= </a:t>
            </a:r>
            <a:r>
              <a:rPr lang="en-US" sz="2800" i="1" dirty="0"/>
              <a:t>id</a:t>
            </a:r>
            <a:r>
              <a:rPr lang="en-US" sz="2800" dirty="0"/>
              <a:t> = </a:t>
            </a:r>
            <a:r>
              <a:rPr lang="en-US" sz="2800" i="1" dirty="0" err="1"/>
              <a:t>expr</a:t>
            </a:r>
            <a:r>
              <a:rPr lang="en-US" sz="2800" dirty="0"/>
              <a:t> ;</a:t>
            </a:r>
          </a:p>
          <a:p>
            <a:pPr eaLnBrk="1" hangingPunct="1"/>
            <a:r>
              <a:rPr lang="en-US" sz="2800" i="1" dirty="0" err="1"/>
              <a:t>ifStmt</a:t>
            </a:r>
            <a:r>
              <a:rPr lang="en-US" sz="2800" dirty="0"/>
              <a:t> ::= if ( </a:t>
            </a:r>
            <a:r>
              <a:rPr lang="en-US" sz="2800" i="1" dirty="0" err="1"/>
              <a:t>expr</a:t>
            </a:r>
            <a:r>
              <a:rPr lang="en-US" sz="2800" dirty="0"/>
              <a:t> ) </a:t>
            </a:r>
            <a:r>
              <a:rPr lang="en-US" sz="2800" i="1" dirty="0"/>
              <a:t>statement</a:t>
            </a:r>
          </a:p>
          <a:p>
            <a:pPr eaLnBrk="1" hangingPunct="1"/>
            <a:r>
              <a:rPr lang="en-US" sz="2800" i="1" dirty="0" err="1"/>
              <a:t>expr</a:t>
            </a:r>
            <a:r>
              <a:rPr lang="en-US" sz="2800" dirty="0"/>
              <a:t> ::= </a:t>
            </a:r>
            <a:r>
              <a:rPr lang="en-US" sz="2800" i="1" dirty="0"/>
              <a:t>id</a:t>
            </a:r>
            <a:r>
              <a:rPr lang="en-US" sz="2800" dirty="0"/>
              <a:t> | </a:t>
            </a:r>
            <a:r>
              <a:rPr lang="en-US" sz="2800" i="1" dirty="0" err="1"/>
              <a:t>int</a:t>
            </a:r>
            <a:r>
              <a:rPr lang="en-US" sz="2800" dirty="0"/>
              <a:t> | </a:t>
            </a:r>
            <a:r>
              <a:rPr lang="en-US" sz="2800" i="1" dirty="0" err="1"/>
              <a:t>expr</a:t>
            </a:r>
            <a:r>
              <a:rPr lang="en-US" sz="2800" dirty="0"/>
              <a:t> + </a:t>
            </a:r>
            <a:r>
              <a:rPr lang="en-US" sz="2800" i="1" dirty="0" err="1"/>
              <a:t>expr</a:t>
            </a:r>
            <a:endParaRPr lang="en-US" sz="2800" i="1" dirty="0"/>
          </a:p>
          <a:p>
            <a:pPr eaLnBrk="1" hangingPunct="1"/>
            <a:r>
              <a:rPr lang="en-US" sz="2800" i="1" dirty="0"/>
              <a:t>id</a:t>
            </a:r>
            <a:r>
              <a:rPr lang="en-US" sz="2800" dirty="0"/>
              <a:t> ::= a | b | c | </a:t>
            </a:r>
            <a:r>
              <a:rPr lang="en-US" sz="2800" dirty="0" err="1"/>
              <a:t>i</a:t>
            </a:r>
            <a:r>
              <a:rPr lang="en-US" sz="2800" dirty="0"/>
              <a:t> | j | k | n | x | y | z</a:t>
            </a:r>
          </a:p>
          <a:p>
            <a:pPr eaLnBrk="1" hangingPunct="1"/>
            <a:r>
              <a:rPr lang="en-US" sz="2800" i="1" dirty="0" err="1"/>
              <a:t>int</a:t>
            </a:r>
            <a:r>
              <a:rPr lang="en-US" sz="2800" dirty="0"/>
              <a:t> ::= 0 | 1 | 2 | 3 | 4 | 5 | 6 | 7 | 8 | 9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5547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8D67879-D82E-4AD6-B78B-6C6C278A4483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4301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Implementing a Scanner by Hand – Token Representation</a:t>
            </a:r>
          </a:p>
        </p:txBody>
      </p:sp>
      <p:sp>
        <p:nvSpPr>
          <p:cNvPr id="4301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/>
              <a:t>A token is a simple, tagged structure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/>
              <a:t>public class Token {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/>
              <a:t>	public int kind;            	// token’s lexical class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/>
              <a:t>	public int intVal;	// integer value if class = INT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/>
              <a:t>	public String id;		// actual identifier if class = ID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/>
              <a:t>	// lexical classes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/>
              <a:t>	public static final int EOF = 0;	// “end of file” token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/>
              <a:t>	public static final int ID   = 1;	// identifier, not keyword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/>
              <a:t>	public static final int INT = 2;	// integer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/>
              <a:t>	public static final int LPAREN = 4;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/>
              <a:t>	public static final int SCOLN   = 5;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/>
              <a:t>	public static final int WHILE   = 6;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800"/>
              <a:t>	// etc. etc. etc. …</a:t>
            </a:r>
          </a:p>
        </p:txBody>
      </p:sp>
      <p:sp>
        <p:nvSpPr>
          <p:cNvPr id="43015" name="TextBox 6"/>
          <p:cNvSpPr txBox="1">
            <a:spLocks noChangeArrowheads="1"/>
          </p:cNvSpPr>
          <p:nvPr/>
        </p:nvSpPr>
        <p:spPr bwMode="auto">
          <a:xfrm>
            <a:off x="2209800" y="4267200"/>
            <a:ext cx="1219200" cy="7381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sz="1400"/>
              <a:t>better: use enums if you have them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63695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CA755947-A9EF-490A-9125-22BCEFD25AA0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4403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Simple Scanner Example</a:t>
            </a:r>
          </a:p>
        </p:txBody>
      </p:sp>
      <p:sp>
        <p:nvSpPr>
          <p:cNvPr id="44038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2000"/>
              <a:t>// global state and methods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endParaRPr lang="en-US" sz="2000"/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2000"/>
              <a:t>static char nextch;	// next unprocessed input character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endParaRPr lang="en-US" sz="2000"/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2000"/>
              <a:t>// advance to next input char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2000"/>
              <a:t>void getch() { … }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endParaRPr lang="en-US" sz="2000"/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2000"/>
              <a:t>// skip whitespace and comments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2000"/>
              <a:t>void skipWhitespace() { … }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endParaRPr lang="en-US" sz="200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73586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44D87604-1151-4F4F-AE3D-A41B576F69A2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4506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Scanner getToken() method</a:t>
            </a:r>
          </a:p>
        </p:txBody>
      </p:sp>
      <p:sp>
        <p:nvSpPr>
          <p:cNvPr id="45062" name="Rectangle 4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2667000" y="2017713"/>
            <a:ext cx="7772400" cy="41148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// return next input token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public Token getToken() {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  Token result;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/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  skipWhiteSpace();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/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  if (no more input) {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result = new Token(Token.EOF); return result;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  }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/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  switch(nextch) {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case '(': result = new Token(Token.LPAREN); getch(); return result;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case ‘)': result = new Token(Token.RPAREN); getch(); return result;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case ‘;': result = new Token(Token.SCOLON); getch(); return result;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// etc. 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88628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6BFAE0F9-16DC-433D-8F1D-708BDF575AB5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4608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getToken() (2)</a:t>
            </a:r>
          </a:p>
        </p:txBody>
      </p:sp>
      <p:sp>
        <p:nvSpPr>
          <p:cNvPr id="46086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2667000" y="2017713"/>
            <a:ext cx="7772400" cy="41148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case '!': // ! or !=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	   getch();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	   if (nextch == '=') {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	     result = new Token(Token.NEQ); getch(); return result;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	   } else {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	     result = new Token(Token.NOT); return result;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	   }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 	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case '&lt;': // &lt; or &lt;=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	   getch();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	   if (nextch == '=') {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	     result = new Token(Token.LEQ); getch(); return result;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	   } else {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	     result = new Token(Token.LESS); return result;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	   }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// etc. 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78401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A8A4F1AE-BED4-417C-A3E3-B635BB7FF50F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4710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getToken() (3)</a:t>
            </a:r>
          </a:p>
        </p:txBody>
      </p:sp>
      <p:sp>
        <p:nvSpPr>
          <p:cNvPr id="47110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2667000" y="2017713"/>
            <a:ext cx="7772400" cy="4114800"/>
          </a:xfrm>
          <a:noFill/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 case '0': case '1': case '2': case '3': case '4':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 case '5': case '6': case '7': case '8': case '9':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	   // integer constant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	   String num = nextch;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	   getch();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	   while (nextch is a digit) {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	      num = num + nextch; getch();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	   }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	   result = new Token(Token.INT, Integer(num).intValue());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	   return result;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/>
              <a:t>	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78628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91C848F-A4AE-4162-8C9D-A84344311D25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4813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getToken</a:t>
            </a:r>
            <a:r>
              <a:rPr lang="en-US" dirty="0" smtClean="0"/>
              <a:t>() (4)</a:t>
            </a:r>
          </a:p>
        </p:txBody>
      </p:sp>
      <p:sp>
        <p:nvSpPr>
          <p:cNvPr id="4813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case 'a': … case 'z':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case 'A': … case 'Z':  // id or keyword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	string s = nextch; getch();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	while (nextch is a letter, digit, or underscore) 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	   s = s + nextch; getch();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	}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	if (s is a keyword) 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	   result = new Token(keywordTable.getKind(s));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	} else 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	   result = new Token(Token.ID, s);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	}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/>
              <a:t>		return result;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52490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861B7943-0E38-4EAB-991D-37832E7FE902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4915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Project Notes</a:t>
            </a:r>
          </a:p>
        </p:txBody>
      </p:sp>
      <p:sp>
        <p:nvSpPr>
          <p:cNvPr id="49158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Implement the token recognition code </a:t>
            </a:r>
            <a:r>
              <a:rPr lang="en-US" dirty="0" smtClean="0"/>
              <a:t>in C#</a:t>
            </a:r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68573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68B52CF-D1C3-4A3C-8924-44DE4E8252C5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5018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Next on Agenda</a:t>
            </a:r>
            <a:endParaRPr lang="en-US" dirty="0" smtClean="0"/>
          </a:p>
        </p:txBody>
      </p:sp>
      <p:sp>
        <p:nvSpPr>
          <p:cNvPr id="50182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Parsing</a:t>
            </a:r>
            <a:endParaRPr lang="en-US" sz="2800" dirty="0"/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LR </a:t>
            </a:r>
            <a:r>
              <a:rPr lang="en-US" sz="2400" smtClean="0"/>
              <a:t>parsing</a:t>
            </a:r>
            <a:endParaRPr lang="en-US" sz="24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729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4C03FB4-4406-41B8-877B-74E7D755D22D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922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Productions</a:t>
            </a:r>
          </a:p>
        </p:txBody>
      </p:sp>
      <p:sp>
        <p:nvSpPr>
          <p:cNvPr id="9222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>
            <a:normAutofit fontScale="925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400" dirty="0"/>
              <a:t>The rules of a grammar are called </a:t>
            </a:r>
            <a:r>
              <a:rPr lang="en-US" sz="2400" i="1" dirty="0"/>
              <a:t>productions</a:t>
            </a:r>
            <a:endParaRPr lang="en-US" sz="2400" dirty="0"/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Rules </a:t>
            </a:r>
            <a:r>
              <a:rPr lang="en-US" sz="2400" dirty="0" smtClean="0"/>
              <a:t>contain:</a:t>
            </a:r>
            <a:endParaRPr lang="en-US" sz="2400" dirty="0"/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Nonterminal symbols: grammar variables (</a:t>
            </a:r>
            <a:r>
              <a:rPr lang="en-US" sz="2000" i="1" dirty="0"/>
              <a:t>program, statement, id, </a:t>
            </a:r>
            <a:r>
              <a:rPr lang="en-US" sz="2000" dirty="0"/>
              <a:t>etc.)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Terminal symbols: concrete syntax that appears in programs (a, b, c, 0, 1, if, (, ), … )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Nonterminal is:</a:t>
            </a:r>
            <a:r>
              <a:rPr lang="en-US" sz="2000" dirty="0" smtClean="0"/>
              <a:t> sequence </a:t>
            </a:r>
            <a:r>
              <a:rPr lang="en-US" sz="2000" dirty="0"/>
              <a:t>of terminals and </a:t>
            </a:r>
            <a:r>
              <a:rPr lang="en-US" sz="2000" dirty="0" smtClean="0"/>
              <a:t>nonterminals</a:t>
            </a:r>
            <a:endParaRPr lang="en-US" sz="2000" dirty="0"/>
          </a:p>
          <a:p>
            <a:pPr lvl="1" eaLnBrk="1" hangingPunct="1">
              <a:lnSpc>
                <a:spcPct val="80000"/>
              </a:lnSpc>
            </a:pPr>
            <a:r>
              <a:rPr lang="en-US" sz="2000" dirty="0"/>
              <a:t>In a derivation, an instance of </a:t>
            </a:r>
            <a:r>
              <a:rPr lang="en-US" sz="2000" i="1" dirty="0"/>
              <a:t>nonterminal</a:t>
            </a:r>
            <a:r>
              <a:rPr lang="en-US" sz="2000" dirty="0"/>
              <a:t> can be replaced by the sequence of terminals and nonterminals on </a:t>
            </a:r>
            <a:r>
              <a:rPr lang="en-US" sz="2000" dirty="0" smtClean="0"/>
              <a:t>right </a:t>
            </a:r>
            <a:r>
              <a:rPr lang="en-US" sz="2000" dirty="0"/>
              <a:t>of the </a:t>
            </a:r>
            <a:r>
              <a:rPr lang="en-US" sz="2000" dirty="0" smtClean="0"/>
              <a:t>production</a:t>
            </a:r>
            <a:endParaRPr lang="en-US" sz="2000" dirty="0">
              <a:sym typeface="Symbol" pitchFamily="18" charset="2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Often, there are two or more productions for one nonterminal – use any </a:t>
            </a:r>
            <a:r>
              <a:rPr lang="en-US" sz="2400" dirty="0" smtClean="0"/>
              <a:t>of them in </a:t>
            </a:r>
            <a:r>
              <a:rPr lang="en-US" sz="2400" dirty="0"/>
              <a:t>different parts of derivation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269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765F7AC-9617-4C55-B857-1416BB7F05B8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1024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Alternative Notations</a:t>
            </a:r>
          </a:p>
        </p:txBody>
      </p:sp>
      <p:sp>
        <p:nvSpPr>
          <p:cNvPr id="10246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There are several notations for productions in use; all mean the same thing</a:t>
            </a:r>
          </a:p>
          <a:p>
            <a:pPr marL="0" indent="0" eaLnBrk="1" hangingPunct="1">
              <a:buNone/>
            </a:pPr>
            <a:endParaRPr lang="en-US" dirty="0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i="1" dirty="0" smtClean="0"/>
              <a:t>ifStmt</a:t>
            </a:r>
            <a:r>
              <a:rPr lang="en-US" dirty="0" smtClean="0"/>
              <a:t> 	::= 	if ( </a:t>
            </a:r>
            <a:r>
              <a:rPr lang="en-US" i="1" dirty="0" smtClean="0"/>
              <a:t>expr</a:t>
            </a:r>
            <a:r>
              <a:rPr lang="en-US" dirty="0" smtClean="0"/>
              <a:t> ) </a:t>
            </a:r>
            <a:r>
              <a:rPr lang="en-US" i="1" dirty="0" smtClean="0"/>
              <a:t>statement</a:t>
            </a:r>
          </a:p>
          <a:p>
            <a:pPr lvl="1" eaLnBrk="1" hangingPunct="1">
              <a:buFont typeface="Wingdings" pitchFamily="2" charset="2"/>
              <a:buNone/>
            </a:pPr>
            <a:endParaRPr lang="en-US" i="1" dirty="0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i="1" dirty="0" smtClean="0"/>
              <a:t>ifStmt</a:t>
            </a:r>
            <a:r>
              <a:rPr lang="en-US" dirty="0" smtClean="0"/>
              <a:t>             	if ( </a:t>
            </a:r>
            <a:r>
              <a:rPr lang="en-US" i="1" dirty="0" smtClean="0"/>
              <a:t>expr</a:t>
            </a:r>
            <a:r>
              <a:rPr lang="en-US" dirty="0" smtClean="0"/>
              <a:t> ) </a:t>
            </a:r>
            <a:r>
              <a:rPr lang="en-US" i="1" dirty="0" smtClean="0"/>
              <a:t>statement</a:t>
            </a:r>
          </a:p>
          <a:p>
            <a:pPr lvl="1" eaLnBrk="1" hangingPunct="1">
              <a:buFont typeface="Wingdings" pitchFamily="2" charset="2"/>
              <a:buNone/>
            </a:pPr>
            <a:endParaRPr lang="en-US" i="1" dirty="0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dirty="0" smtClean="0"/>
              <a:t>&lt;ifStmt&gt; 	::= 	if ( &lt;expr&gt; ) &lt;statement&gt;</a:t>
            </a:r>
          </a:p>
        </p:txBody>
      </p:sp>
      <p:sp>
        <p:nvSpPr>
          <p:cNvPr id="10247" name="Line 4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969915" y="3841122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580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33C8EDC9-B5A7-4392-AF83-105D8A4ABCD8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1126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Example Derivation</a:t>
            </a:r>
          </a:p>
        </p:txBody>
      </p:sp>
      <p:sp>
        <p:nvSpPr>
          <p:cNvPr id="11270" name="Rectangle 5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2800" dirty="0"/>
              <a:t>a = 1  ;   if   (   a    +    1   )      b  =  2  ;</a:t>
            </a:r>
          </a:p>
        </p:txBody>
      </p:sp>
      <p:sp>
        <p:nvSpPr>
          <p:cNvPr id="11271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937162" y="2133600"/>
            <a:ext cx="4829576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sz="2000" i="1" dirty="0"/>
              <a:t>program</a:t>
            </a:r>
            <a:r>
              <a:rPr lang="en-US" sz="2000" dirty="0"/>
              <a:t> ::= </a:t>
            </a:r>
            <a:r>
              <a:rPr lang="en-US" sz="2000" i="1" dirty="0"/>
              <a:t>statement</a:t>
            </a:r>
            <a:r>
              <a:rPr lang="en-US" sz="2000" dirty="0"/>
              <a:t> | </a:t>
            </a:r>
            <a:r>
              <a:rPr lang="en-US" sz="2000" i="1" dirty="0"/>
              <a:t>program</a:t>
            </a:r>
            <a:r>
              <a:rPr lang="en-US" sz="2000" dirty="0"/>
              <a:t> </a:t>
            </a:r>
            <a:r>
              <a:rPr lang="en-US" sz="2000" i="1" dirty="0"/>
              <a:t>statement</a:t>
            </a:r>
          </a:p>
          <a:p>
            <a:pPr>
              <a:buClrTx/>
              <a:buSzTx/>
              <a:buFontTx/>
              <a:buNone/>
            </a:pPr>
            <a:r>
              <a:rPr lang="en-US" sz="2000" i="1" dirty="0"/>
              <a:t>statement</a:t>
            </a:r>
            <a:r>
              <a:rPr lang="en-US" sz="2000" dirty="0"/>
              <a:t> ::= </a:t>
            </a:r>
            <a:r>
              <a:rPr lang="en-US" sz="2000" i="1" dirty="0" err="1"/>
              <a:t>assignStmt</a:t>
            </a:r>
            <a:r>
              <a:rPr lang="en-US" sz="2000" dirty="0"/>
              <a:t> | </a:t>
            </a:r>
            <a:r>
              <a:rPr lang="en-US" sz="2000" i="1" dirty="0" err="1"/>
              <a:t>ifStmt</a:t>
            </a:r>
            <a:endParaRPr lang="en-US" sz="2000" i="1" dirty="0"/>
          </a:p>
          <a:p>
            <a:pPr>
              <a:buClrTx/>
              <a:buSzTx/>
              <a:buFontTx/>
              <a:buNone/>
            </a:pPr>
            <a:r>
              <a:rPr lang="en-US" sz="2000" i="1" dirty="0" err="1"/>
              <a:t>assignStmt</a:t>
            </a:r>
            <a:r>
              <a:rPr lang="en-US" sz="2000" dirty="0"/>
              <a:t> ::= </a:t>
            </a:r>
            <a:r>
              <a:rPr lang="en-US" sz="2000" i="1" dirty="0"/>
              <a:t>id</a:t>
            </a:r>
            <a:r>
              <a:rPr lang="en-US" sz="2000" dirty="0"/>
              <a:t> = </a:t>
            </a:r>
            <a:r>
              <a:rPr lang="en-US" sz="2000" i="1" dirty="0" err="1"/>
              <a:t>expr</a:t>
            </a:r>
            <a:r>
              <a:rPr lang="en-US" sz="2000" dirty="0"/>
              <a:t> ;</a:t>
            </a:r>
          </a:p>
          <a:p>
            <a:pPr>
              <a:buClrTx/>
              <a:buSzTx/>
              <a:buFontTx/>
              <a:buNone/>
            </a:pPr>
            <a:r>
              <a:rPr lang="en-US" sz="2000" i="1" dirty="0" err="1"/>
              <a:t>ifStmt</a:t>
            </a:r>
            <a:r>
              <a:rPr lang="en-US" sz="2000" dirty="0"/>
              <a:t> ::= if ( </a:t>
            </a:r>
            <a:r>
              <a:rPr lang="en-US" sz="2000" i="1" dirty="0" err="1"/>
              <a:t>expr</a:t>
            </a:r>
            <a:r>
              <a:rPr lang="en-US" sz="2000" dirty="0"/>
              <a:t> ) </a:t>
            </a:r>
            <a:r>
              <a:rPr lang="en-US" sz="2000" i="1" dirty="0"/>
              <a:t>statement</a:t>
            </a:r>
          </a:p>
          <a:p>
            <a:pPr>
              <a:buClrTx/>
              <a:buSzTx/>
              <a:buFontTx/>
              <a:buNone/>
            </a:pPr>
            <a:r>
              <a:rPr lang="en-US" sz="2000" i="1" dirty="0" err="1"/>
              <a:t>expr</a:t>
            </a:r>
            <a:r>
              <a:rPr lang="en-US" sz="2000" dirty="0"/>
              <a:t> ::= </a:t>
            </a:r>
            <a:r>
              <a:rPr lang="en-US" sz="2000" i="1" dirty="0"/>
              <a:t>id</a:t>
            </a:r>
            <a:r>
              <a:rPr lang="en-US" sz="2000" dirty="0"/>
              <a:t> | </a:t>
            </a:r>
            <a:r>
              <a:rPr lang="en-US" sz="2000" i="1" dirty="0" err="1"/>
              <a:t>int</a:t>
            </a:r>
            <a:r>
              <a:rPr lang="en-US" sz="2000" dirty="0"/>
              <a:t> | </a:t>
            </a:r>
            <a:r>
              <a:rPr lang="en-US" sz="2000" i="1" dirty="0" err="1"/>
              <a:t>expr</a:t>
            </a:r>
            <a:r>
              <a:rPr lang="en-US" sz="2000" dirty="0"/>
              <a:t> + </a:t>
            </a:r>
            <a:r>
              <a:rPr lang="en-US" sz="2000" i="1" dirty="0" err="1"/>
              <a:t>expr</a:t>
            </a:r>
            <a:endParaRPr lang="en-US" sz="2000" i="1" dirty="0"/>
          </a:p>
          <a:p>
            <a:pPr>
              <a:buClrTx/>
              <a:buSzTx/>
              <a:buFontTx/>
              <a:buNone/>
            </a:pPr>
            <a:r>
              <a:rPr lang="en-US" sz="2000" i="1" dirty="0"/>
              <a:t>Id</a:t>
            </a:r>
            <a:r>
              <a:rPr lang="en-US" sz="2000" dirty="0"/>
              <a:t> ::= a | b | c | </a:t>
            </a:r>
            <a:r>
              <a:rPr lang="en-US" sz="2000" dirty="0" err="1"/>
              <a:t>i</a:t>
            </a:r>
            <a:r>
              <a:rPr lang="en-US" sz="2000" dirty="0"/>
              <a:t> | j | k | n | x | y | z</a:t>
            </a:r>
          </a:p>
          <a:p>
            <a:pPr>
              <a:buClrTx/>
              <a:buSzTx/>
              <a:buFontTx/>
              <a:buNone/>
            </a:pPr>
            <a:r>
              <a:rPr lang="en-US" sz="2000" dirty="0" err="1"/>
              <a:t>int</a:t>
            </a:r>
            <a:r>
              <a:rPr lang="en-US" sz="2000" dirty="0"/>
              <a:t> ::= 0 | 1 | 2 | 3 | 4 | 5 | 6 | 7 | 8 | 9</a:t>
            </a:r>
          </a:p>
          <a:p>
            <a:pPr>
              <a:buClrTx/>
              <a:buSzTx/>
              <a:buFontTx/>
              <a:buNone/>
            </a:pP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67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5BA727D6-8F91-45D4-8C25-A62FA3939B7B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1229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Parsing</a:t>
            </a:r>
          </a:p>
        </p:txBody>
      </p:sp>
      <p:sp>
        <p:nvSpPr>
          <p:cNvPr id="12294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Parsing: reconstruct the derivation (syntactic structure) of a program</a:t>
            </a:r>
          </a:p>
          <a:p>
            <a:pPr eaLnBrk="1" hangingPunct="1"/>
            <a:r>
              <a:rPr lang="en-US" smtClean="0"/>
              <a:t>In principle, a single recognizer could work directly from a concrete, character-by-character grammar</a:t>
            </a:r>
          </a:p>
          <a:p>
            <a:pPr eaLnBrk="1" hangingPunct="1"/>
            <a:r>
              <a:rPr lang="en-US" smtClean="0"/>
              <a:t>In practice this is never done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493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  <p:custDataLst>
              <p:tags r:id="rId1"/>
            </p:custDataLst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B3D72E5-AE8F-4189-B29B-A1A030C1A82A}" type="datetime1">
              <a:rPr lang="en-US" smtClean="0"/>
              <a:t>1/20/2021</a:t>
            </a:fld>
            <a:endParaRPr lang="en-US" smtClean="0"/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Parsing &amp; Scanning</a:t>
            </a: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z="2800" dirty="0"/>
              <a:t>In </a:t>
            </a:r>
            <a:r>
              <a:rPr lang="en-US" sz="2800" dirty="0" smtClean="0"/>
              <a:t>Production compilers </a:t>
            </a:r>
            <a:r>
              <a:rPr lang="en-US" sz="2800" dirty="0"/>
              <a:t>the recognizer is split into two phases</a:t>
            </a:r>
          </a:p>
          <a:p>
            <a:pPr lvl="1" eaLnBrk="1" hangingPunct="1"/>
            <a:r>
              <a:rPr lang="en-US" sz="2400" dirty="0"/>
              <a:t>Scanner: </a:t>
            </a:r>
            <a:r>
              <a:rPr lang="en-US" sz="2400" dirty="0" smtClean="0"/>
              <a:t>translates </a:t>
            </a:r>
            <a:r>
              <a:rPr lang="en-US" sz="2400" dirty="0"/>
              <a:t>input characters to tokens</a:t>
            </a:r>
          </a:p>
          <a:p>
            <a:pPr lvl="2" eaLnBrk="1" hangingPunct="1"/>
            <a:r>
              <a:rPr lang="en-US" sz="2000" dirty="0"/>
              <a:t>Also, report lexical errors like illegal characters and illegal symbols</a:t>
            </a:r>
          </a:p>
          <a:p>
            <a:pPr lvl="1" eaLnBrk="1" hangingPunct="1"/>
            <a:r>
              <a:rPr lang="en-US" sz="2400" dirty="0"/>
              <a:t>Parser: </a:t>
            </a:r>
            <a:r>
              <a:rPr lang="en-US" sz="2400" dirty="0" smtClean="0"/>
              <a:t>reads </a:t>
            </a:r>
            <a:r>
              <a:rPr lang="en-US" sz="2400" dirty="0"/>
              <a:t>token stream and reconstruct the derivation</a:t>
            </a:r>
          </a:p>
        </p:txBody>
      </p:sp>
      <p:grpSp>
        <p:nvGrpSpPr>
          <p:cNvPr id="13319" name="Group 13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4406900" y="5105400"/>
            <a:ext cx="3746500" cy="838200"/>
            <a:chOff x="1576" y="3264"/>
            <a:chExt cx="2360" cy="528"/>
          </a:xfrm>
        </p:grpSpPr>
        <p:sp>
          <p:nvSpPr>
            <p:cNvPr id="13320" name="Rectangle 5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2064" y="3264"/>
              <a:ext cx="672" cy="52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buClrTx/>
                <a:buSzTx/>
                <a:buFontTx/>
                <a:buNone/>
              </a:pPr>
              <a:r>
                <a:rPr lang="en-US" dirty="0"/>
                <a:t>Scanner</a:t>
              </a:r>
            </a:p>
          </p:txBody>
        </p:sp>
        <p:sp>
          <p:nvSpPr>
            <p:cNvPr id="13321" name="Rectangle 6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3264" y="3264"/>
              <a:ext cx="672" cy="52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buClrTx/>
                <a:buSzTx/>
                <a:buFontTx/>
                <a:buNone/>
              </a:pPr>
              <a:r>
                <a:rPr lang="en-US"/>
                <a:t>Parser</a:t>
              </a:r>
            </a:p>
          </p:txBody>
        </p:sp>
        <p:sp>
          <p:nvSpPr>
            <p:cNvPr id="13322" name="Line 7"/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>
              <a:off x="1584" y="3552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3" name="Line 8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>
              <a:off x="2736" y="3552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4" name="Text Box 10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576" y="3360"/>
              <a:ext cx="44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buClrTx/>
                <a:buSzTx/>
                <a:buFontTx/>
                <a:buNone/>
              </a:pPr>
              <a:r>
                <a:rPr lang="en-US" sz="1400"/>
                <a:t>source</a:t>
              </a:r>
            </a:p>
          </p:txBody>
        </p:sp>
        <p:sp>
          <p:nvSpPr>
            <p:cNvPr id="13325" name="Text Box 11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2776" y="3360"/>
              <a:ext cx="44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buClrTx/>
                <a:buSzTx/>
                <a:buFontTx/>
                <a:buNone/>
              </a:pPr>
              <a:r>
                <a:rPr lang="en-US" sz="1400"/>
                <a:t>tokens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1802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110</TotalTime>
  <Words>1912</Words>
  <Application>Microsoft Office PowerPoint</Application>
  <PresentationFormat>Widescreen</PresentationFormat>
  <Paragraphs>534</Paragraphs>
  <Slides>47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7" baseType="lpstr">
      <vt:lpstr>Arial</vt:lpstr>
      <vt:lpstr>Calibri</vt:lpstr>
      <vt:lpstr>Century Gothic</vt:lpstr>
      <vt:lpstr>Lucida Sans Unicode</vt:lpstr>
      <vt:lpstr>Symbol</vt:lpstr>
      <vt:lpstr>Tahoma</vt:lpstr>
      <vt:lpstr>Wingdings</vt:lpstr>
      <vt:lpstr>Wingdings 3</vt:lpstr>
      <vt:lpstr>Wisp</vt:lpstr>
      <vt:lpstr>Equation</vt:lpstr>
      <vt:lpstr>Languages, Automata, Regular Expressions &amp; Scanners</vt:lpstr>
      <vt:lpstr>Agenda</vt:lpstr>
      <vt:lpstr>Programming Language specifications</vt:lpstr>
      <vt:lpstr>Grammar for a Tiny Language</vt:lpstr>
      <vt:lpstr>Productions</vt:lpstr>
      <vt:lpstr>Alternative Notations</vt:lpstr>
      <vt:lpstr>Example Derivation</vt:lpstr>
      <vt:lpstr>Parsing</vt:lpstr>
      <vt:lpstr>Parsing &amp; Scanning</vt:lpstr>
      <vt:lpstr>Characters vs Tokens</vt:lpstr>
      <vt:lpstr>Why Separate the Scanner and Parser?</vt:lpstr>
      <vt:lpstr>Tokens</vt:lpstr>
      <vt:lpstr>Typical Tokens in Programming Languages</vt:lpstr>
      <vt:lpstr>Principle of Longest Match</vt:lpstr>
      <vt:lpstr>Formal Languages &amp; Automata Theory (review)</vt:lpstr>
      <vt:lpstr>Regular Expressions and FAs</vt:lpstr>
      <vt:lpstr>Regular Expressions</vt:lpstr>
      <vt:lpstr>Fundamental REs</vt:lpstr>
      <vt:lpstr>Operations on REs</vt:lpstr>
      <vt:lpstr>Abbreviations</vt:lpstr>
      <vt:lpstr>Examples</vt:lpstr>
      <vt:lpstr>Fill the meaning</vt:lpstr>
      <vt:lpstr>Abbreviations</vt:lpstr>
      <vt:lpstr>Example</vt:lpstr>
      <vt:lpstr>Recognizing REs</vt:lpstr>
      <vt:lpstr>Finite State Automaton</vt:lpstr>
      <vt:lpstr>Example: FSA for “cat”</vt:lpstr>
      <vt:lpstr>DFA vs NFA</vt:lpstr>
      <vt:lpstr>FAs in Scanners</vt:lpstr>
      <vt:lpstr>From RE to NFA: base cases</vt:lpstr>
      <vt:lpstr>rs</vt:lpstr>
      <vt:lpstr>r  | s</vt:lpstr>
      <vt:lpstr>r *</vt:lpstr>
      <vt:lpstr>From NFA to DFA</vt:lpstr>
      <vt:lpstr>Example: DFA for hand-written scanner</vt:lpstr>
      <vt:lpstr>Scanner DFA Example (1)</vt:lpstr>
      <vt:lpstr>Scanner DFA Example (2)</vt:lpstr>
      <vt:lpstr>Scanner DFA Example (3)</vt:lpstr>
      <vt:lpstr>Scanner DFA Example (4)</vt:lpstr>
      <vt:lpstr>Implementing a Scanner by Hand – Token Representation</vt:lpstr>
      <vt:lpstr>Simple Scanner Example</vt:lpstr>
      <vt:lpstr>Scanner getToken() method</vt:lpstr>
      <vt:lpstr>getToken() (2)</vt:lpstr>
      <vt:lpstr>getToken() (3)</vt:lpstr>
      <vt:lpstr>getToken() (4)</vt:lpstr>
      <vt:lpstr>Project Notes</vt:lpstr>
      <vt:lpstr>Next on Agenda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128</cp:revision>
  <dcterms:created xsi:type="dcterms:W3CDTF">2020-06-07T14:00:41Z</dcterms:created>
  <dcterms:modified xsi:type="dcterms:W3CDTF">2021-01-20T13:37:09Z</dcterms:modified>
</cp:coreProperties>
</file>