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6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7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8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9E1D0-C380-411B-A39B-6023620B0271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5F0ED-F4D8-420C-A49A-B22A3CB39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3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D2690-A9C1-46B3-8DC6-27BB10A0D369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99B19-FD66-4A14-8048-2CEFAB8C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068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3A31D28-A229-4913-A27F-7A9D01522350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174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780A2DE-E36E-483B-B485-30B469EF6834}" type="slidenum">
              <a:rPr lang="en-US" smtClean="0">
                <a:latin typeface="Arial" charset="0"/>
              </a:rPr>
              <a:pPr eaLnBrk="1" hangingPunct="1"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38083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99B19-FD66-4A14-8048-2CEFAB8CAC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41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C96313E-A860-4066-9837-318073BB7261}" type="slidenum">
              <a:rPr lang="en-US" smtClean="0">
                <a:latin typeface="Arial" charset="0"/>
              </a:rPr>
              <a:pPr eaLnBrk="1" hangingPunct="1"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example from the dragon book</a:t>
            </a:r>
          </a:p>
        </p:txBody>
      </p:sp>
    </p:spTree>
    <p:extLst>
      <p:ext uri="{BB962C8B-B14F-4D97-AF65-F5344CB8AC3E}">
        <p14:creationId xmlns:p14="http://schemas.microsoft.com/office/powerpoint/2010/main" val="2207667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414D38E-E1A9-4477-B88E-4F309A2CE176}" type="slidenum">
              <a:rPr lang="en-US" smtClean="0">
                <a:latin typeface="Arial" charset="0"/>
              </a:rPr>
              <a:pPr eaLnBrk="1" hangingPunct="1"/>
              <a:t>10</a:t>
            </a:fld>
            <a:endParaRPr lang="en-US" smtClean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taken from the dragon book</a:t>
            </a:r>
          </a:p>
        </p:txBody>
      </p:sp>
    </p:spTree>
    <p:extLst>
      <p:ext uri="{BB962C8B-B14F-4D97-AF65-F5344CB8AC3E}">
        <p14:creationId xmlns:p14="http://schemas.microsoft.com/office/powerpoint/2010/main" val="1978013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403943E-9A97-4100-8F5B-D44B9B89CC56}" type="slidenum">
              <a:rPr lang="en-US" smtClean="0">
                <a:latin typeface="Arial" charset="0"/>
              </a:rPr>
              <a:pPr eaLnBrk="1" hangingPunct="1"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def. from the dragon book</a:t>
            </a:r>
          </a:p>
        </p:txBody>
      </p:sp>
    </p:spTree>
    <p:extLst>
      <p:ext uri="{BB962C8B-B14F-4D97-AF65-F5344CB8AC3E}">
        <p14:creationId xmlns:p14="http://schemas.microsoft.com/office/powerpoint/2010/main" val="1886800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2085222-1C86-4887-98C5-87DC2248920A}" type="slidenum">
              <a:rPr lang="en-US" smtClean="0">
                <a:latin typeface="Arial" charset="0"/>
              </a:rPr>
              <a:pPr eaLnBrk="1" hangingPunct="1"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Next time: fix start state info (S’::=S$)</a:t>
            </a:r>
          </a:p>
        </p:txBody>
      </p:sp>
    </p:spTree>
    <p:extLst>
      <p:ext uri="{BB962C8B-B14F-4D97-AF65-F5344CB8AC3E}">
        <p14:creationId xmlns:p14="http://schemas.microsoft.com/office/powerpoint/2010/main" val="1174730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05008F9-E698-4600-A8F3-D2095236B626}" type="slidenum">
              <a:rPr lang="en-US" smtClean="0">
                <a:latin typeface="Arial" charset="0"/>
              </a:rPr>
              <a:pPr eaLnBrk="1" hangingPunct="1"/>
              <a:t>17</a:t>
            </a:fld>
            <a:endParaRPr 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trace through this, beginning at the start state each time</a:t>
            </a:r>
          </a:p>
        </p:txBody>
      </p:sp>
    </p:spTree>
    <p:extLst>
      <p:ext uri="{BB962C8B-B14F-4D97-AF65-F5344CB8AC3E}">
        <p14:creationId xmlns:p14="http://schemas.microsoft.com/office/powerpoint/2010/main" val="3769774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BCFA-EB92-4D15-BAAC-A82B4C082C59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A695F-6A50-465D-A8F3-280F5C5691D1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FCD2-E1F4-4A67-A5EB-AD402D03090F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225E7-4DAB-43D1-B4C0-89D36A8744A6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4E6E1-0AC5-4BB4-ADDA-B783BBC54952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B7D96-6563-4C86-AF00-65CF11C3F126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EF8E3-D292-4EE7-9789-A3CB8A25FDAE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1C99A-5465-4A4F-B756-85064D383345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585" y="214314"/>
            <a:ext cx="10390716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  <p:custDataLst>
              <p:tags r:id="rId1"/>
            </p:custDataLst>
          </p:nvPr>
        </p:nvSpPr>
        <p:spPr>
          <a:xfrm>
            <a:off x="1576917" y="2017713"/>
            <a:ext cx="103632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FBBB1-B127-425E-8567-DEFECB3C03EC}" type="datetime1">
              <a:rPr lang="en-US" smtClean="0"/>
              <a:t>7/29/2020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D-</a:t>
            </a:r>
            <a:fld id="{9C137371-4F6F-48A1-B487-4FCF51E12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58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585" y="214314"/>
            <a:ext cx="10390716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50208-8652-4B82-A6A3-2A942B552DB7}" type="datetime1">
              <a:rPr lang="en-US" smtClean="0"/>
              <a:t>7/29/2020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D-</a:t>
            </a:r>
            <a:fld id="{8EE7B478-F933-4E32-A124-C54F71AF5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07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951C-BA26-41DE-9A6B-2504E36BA684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2FC-9687-4D59-B86A-22DC857F833F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2B1E5-12FF-46FF-BF40-0FA237F54F50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4E732-915F-42AC-A109-5396D747EC7B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4B57-D0FE-4C82-AB35-14F4BC62EBB2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0C774-C145-49F4-9B23-612A1243A19D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78D7-C9F2-4AB6-90B7-E33078F5EE89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9D3D-8A68-4550-9E39-00F6E553A2F2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7A18F-EA93-43B4-A939-4B3E59EAEF73}" type="datetime1">
              <a:rPr lang="en-US" smtClean="0"/>
              <a:t>7/29/2020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  <p:sldLayoutId id="2147483666" r:id="rId18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tags" Target="../tags/tag60.xml"/><Relationship Id="rId18" Type="http://schemas.openxmlformats.org/officeDocument/2006/relationships/tags" Target="../tags/tag65.xml"/><Relationship Id="rId26" Type="http://schemas.openxmlformats.org/officeDocument/2006/relationships/tags" Target="../tags/tag73.xml"/><Relationship Id="rId39" Type="http://schemas.openxmlformats.org/officeDocument/2006/relationships/notesSlide" Target="../notesSlides/notesSlide7.xml"/><Relationship Id="rId3" Type="http://schemas.openxmlformats.org/officeDocument/2006/relationships/tags" Target="../tags/tag50.xml"/><Relationship Id="rId21" Type="http://schemas.openxmlformats.org/officeDocument/2006/relationships/tags" Target="../tags/tag68.xml"/><Relationship Id="rId34" Type="http://schemas.openxmlformats.org/officeDocument/2006/relationships/tags" Target="../tags/tag81.xml"/><Relationship Id="rId7" Type="http://schemas.openxmlformats.org/officeDocument/2006/relationships/tags" Target="../tags/tag54.xml"/><Relationship Id="rId12" Type="http://schemas.openxmlformats.org/officeDocument/2006/relationships/tags" Target="../tags/tag59.xml"/><Relationship Id="rId17" Type="http://schemas.openxmlformats.org/officeDocument/2006/relationships/tags" Target="../tags/tag64.xml"/><Relationship Id="rId25" Type="http://schemas.openxmlformats.org/officeDocument/2006/relationships/tags" Target="../tags/tag72.xml"/><Relationship Id="rId33" Type="http://schemas.openxmlformats.org/officeDocument/2006/relationships/tags" Target="../tags/tag80.xml"/><Relationship Id="rId38" Type="http://schemas.openxmlformats.org/officeDocument/2006/relationships/slideLayout" Target="../slideLayouts/slideLayout2.xml"/><Relationship Id="rId2" Type="http://schemas.openxmlformats.org/officeDocument/2006/relationships/tags" Target="../tags/tag49.xml"/><Relationship Id="rId16" Type="http://schemas.openxmlformats.org/officeDocument/2006/relationships/tags" Target="../tags/tag63.xml"/><Relationship Id="rId20" Type="http://schemas.openxmlformats.org/officeDocument/2006/relationships/tags" Target="../tags/tag67.xml"/><Relationship Id="rId29" Type="http://schemas.openxmlformats.org/officeDocument/2006/relationships/tags" Target="../tags/tag76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24" Type="http://schemas.openxmlformats.org/officeDocument/2006/relationships/tags" Target="../tags/tag71.xml"/><Relationship Id="rId32" Type="http://schemas.openxmlformats.org/officeDocument/2006/relationships/tags" Target="../tags/tag79.xml"/><Relationship Id="rId37" Type="http://schemas.openxmlformats.org/officeDocument/2006/relationships/tags" Target="../tags/tag84.xml"/><Relationship Id="rId5" Type="http://schemas.openxmlformats.org/officeDocument/2006/relationships/tags" Target="../tags/tag52.xml"/><Relationship Id="rId15" Type="http://schemas.openxmlformats.org/officeDocument/2006/relationships/tags" Target="../tags/tag62.xml"/><Relationship Id="rId23" Type="http://schemas.openxmlformats.org/officeDocument/2006/relationships/tags" Target="../tags/tag70.xml"/><Relationship Id="rId28" Type="http://schemas.openxmlformats.org/officeDocument/2006/relationships/tags" Target="../tags/tag75.xml"/><Relationship Id="rId36" Type="http://schemas.openxmlformats.org/officeDocument/2006/relationships/tags" Target="../tags/tag83.xml"/><Relationship Id="rId10" Type="http://schemas.openxmlformats.org/officeDocument/2006/relationships/tags" Target="../tags/tag57.xml"/><Relationship Id="rId19" Type="http://schemas.openxmlformats.org/officeDocument/2006/relationships/tags" Target="../tags/tag66.xml"/><Relationship Id="rId31" Type="http://schemas.openxmlformats.org/officeDocument/2006/relationships/tags" Target="../tags/tag78.xml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tags" Target="../tags/tag61.xml"/><Relationship Id="rId22" Type="http://schemas.openxmlformats.org/officeDocument/2006/relationships/tags" Target="../tags/tag69.xml"/><Relationship Id="rId27" Type="http://schemas.openxmlformats.org/officeDocument/2006/relationships/tags" Target="../tags/tag74.xml"/><Relationship Id="rId30" Type="http://schemas.openxmlformats.org/officeDocument/2006/relationships/tags" Target="../tags/tag77.xml"/><Relationship Id="rId35" Type="http://schemas.openxmlformats.org/officeDocument/2006/relationships/tags" Target="../tags/tag8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92.xml"/><Relationship Id="rId13" Type="http://schemas.openxmlformats.org/officeDocument/2006/relationships/tags" Target="../tags/tag97.xml"/><Relationship Id="rId18" Type="http://schemas.openxmlformats.org/officeDocument/2006/relationships/tags" Target="../tags/tag102.xml"/><Relationship Id="rId26" Type="http://schemas.openxmlformats.org/officeDocument/2006/relationships/tags" Target="../tags/tag110.xml"/><Relationship Id="rId39" Type="http://schemas.openxmlformats.org/officeDocument/2006/relationships/tags" Target="../tags/tag123.xml"/><Relationship Id="rId3" Type="http://schemas.openxmlformats.org/officeDocument/2006/relationships/tags" Target="../tags/tag87.xml"/><Relationship Id="rId21" Type="http://schemas.openxmlformats.org/officeDocument/2006/relationships/tags" Target="../tags/tag105.xml"/><Relationship Id="rId34" Type="http://schemas.openxmlformats.org/officeDocument/2006/relationships/tags" Target="../tags/tag118.xml"/><Relationship Id="rId7" Type="http://schemas.openxmlformats.org/officeDocument/2006/relationships/tags" Target="../tags/tag91.xml"/><Relationship Id="rId12" Type="http://schemas.openxmlformats.org/officeDocument/2006/relationships/tags" Target="../tags/tag96.xml"/><Relationship Id="rId17" Type="http://schemas.openxmlformats.org/officeDocument/2006/relationships/tags" Target="../tags/tag101.xml"/><Relationship Id="rId25" Type="http://schemas.openxmlformats.org/officeDocument/2006/relationships/tags" Target="../tags/tag109.xml"/><Relationship Id="rId33" Type="http://schemas.openxmlformats.org/officeDocument/2006/relationships/tags" Target="../tags/tag117.xml"/><Relationship Id="rId38" Type="http://schemas.openxmlformats.org/officeDocument/2006/relationships/tags" Target="../tags/tag122.xml"/><Relationship Id="rId2" Type="http://schemas.openxmlformats.org/officeDocument/2006/relationships/tags" Target="../tags/tag86.xml"/><Relationship Id="rId16" Type="http://schemas.openxmlformats.org/officeDocument/2006/relationships/tags" Target="../tags/tag100.xml"/><Relationship Id="rId20" Type="http://schemas.openxmlformats.org/officeDocument/2006/relationships/tags" Target="../tags/tag104.xml"/><Relationship Id="rId29" Type="http://schemas.openxmlformats.org/officeDocument/2006/relationships/tags" Target="../tags/tag113.xml"/><Relationship Id="rId41" Type="http://schemas.openxmlformats.org/officeDocument/2006/relationships/notesSlide" Target="../notesSlides/notesSlide8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11" Type="http://schemas.openxmlformats.org/officeDocument/2006/relationships/tags" Target="../tags/tag95.xml"/><Relationship Id="rId24" Type="http://schemas.openxmlformats.org/officeDocument/2006/relationships/tags" Target="../tags/tag108.xml"/><Relationship Id="rId32" Type="http://schemas.openxmlformats.org/officeDocument/2006/relationships/tags" Target="../tags/tag116.xml"/><Relationship Id="rId37" Type="http://schemas.openxmlformats.org/officeDocument/2006/relationships/tags" Target="../tags/tag121.xml"/><Relationship Id="rId40" Type="http://schemas.openxmlformats.org/officeDocument/2006/relationships/slideLayout" Target="../slideLayouts/slideLayout4.xml"/><Relationship Id="rId5" Type="http://schemas.openxmlformats.org/officeDocument/2006/relationships/tags" Target="../tags/tag89.xml"/><Relationship Id="rId15" Type="http://schemas.openxmlformats.org/officeDocument/2006/relationships/tags" Target="../tags/tag99.xml"/><Relationship Id="rId23" Type="http://schemas.openxmlformats.org/officeDocument/2006/relationships/tags" Target="../tags/tag107.xml"/><Relationship Id="rId28" Type="http://schemas.openxmlformats.org/officeDocument/2006/relationships/tags" Target="../tags/tag112.xml"/><Relationship Id="rId36" Type="http://schemas.openxmlformats.org/officeDocument/2006/relationships/tags" Target="../tags/tag120.xml"/><Relationship Id="rId10" Type="http://schemas.openxmlformats.org/officeDocument/2006/relationships/tags" Target="../tags/tag94.xml"/><Relationship Id="rId19" Type="http://schemas.openxmlformats.org/officeDocument/2006/relationships/tags" Target="../tags/tag103.xml"/><Relationship Id="rId31" Type="http://schemas.openxmlformats.org/officeDocument/2006/relationships/tags" Target="../tags/tag115.xml"/><Relationship Id="rId4" Type="http://schemas.openxmlformats.org/officeDocument/2006/relationships/tags" Target="../tags/tag88.xml"/><Relationship Id="rId9" Type="http://schemas.openxmlformats.org/officeDocument/2006/relationships/tags" Target="../tags/tag93.xml"/><Relationship Id="rId14" Type="http://schemas.openxmlformats.org/officeDocument/2006/relationships/tags" Target="../tags/tag98.xml"/><Relationship Id="rId22" Type="http://schemas.openxmlformats.org/officeDocument/2006/relationships/tags" Target="../tags/tag106.xml"/><Relationship Id="rId27" Type="http://schemas.openxmlformats.org/officeDocument/2006/relationships/tags" Target="../tags/tag111.xml"/><Relationship Id="rId30" Type="http://schemas.openxmlformats.org/officeDocument/2006/relationships/tags" Target="../tags/tag114.xml"/><Relationship Id="rId35" Type="http://schemas.openxmlformats.org/officeDocument/2006/relationships/tags" Target="../tags/tag1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152.xml"/><Relationship Id="rId13" Type="http://schemas.openxmlformats.org/officeDocument/2006/relationships/tags" Target="../tags/tag157.xml"/><Relationship Id="rId18" Type="http://schemas.openxmlformats.org/officeDocument/2006/relationships/tags" Target="../tags/tag162.xml"/><Relationship Id="rId26" Type="http://schemas.openxmlformats.org/officeDocument/2006/relationships/tags" Target="../tags/tag170.xml"/><Relationship Id="rId3" Type="http://schemas.openxmlformats.org/officeDocument/2006/relationships/tags" Target="../tags/tag147.xml"/><Relationship Id="rId21" Type="http://schemas.openxmlformats.org/officeDocument/2006/relationships/tags" Target="../tags/tag165.xml"/><Relationship Id="rId34" Type="http://schemas.openxmlformats.org/officeDocument/2006/relationships/tags" Target="../tags/tag178.xml"/><Relationship Id="rId7" Type="http://schemas.openxmlformats.org/officeDocument/2006/relationships/tags" Target="../tags/tag151.xml"/><Relationship Id="rId12" Type="http://schemas.openxmlformats.org/officeDocument/2006/relationships/tags" Target="../tags/tag156.xml"/><Relationship Id="rId17" Type="http://schemas.openxmlformats.org/officeDocument/2006/relationships/tags" Target="../tags/tag161.xml"/><Relationship Id="rId25" Type="http://schemas.openxmlformats.org/officeDocument/2006/relationships/tags" Target="../tags/tag169.xml"/><Relationship Id="rId33" Type="http://schemas.openxmlformats.org/officeDocument/2006/relationships/tags" Target="../tags/tag177.xml"/><Relationship Id="rId38" Type="http://schemas.openxmlformats.org/officeDocument/2006/relationships/slideLayout" Target="../slideLayouts/slideLayout2.xml"/><Relationship Id="rId2" Type="http://schemas.openxmlformats.org/officeDocument/2006/relationships/tags" Target="../tags/tag146.xml"/><Relationship Id="rId16" Type="http://schemas.openxmlformats.org/officeDocument/2006/relationships/tags" Target="../tags/tag160.xml"/><Relationship Id="rId20" Type="http://schemas.openxmlformats.org/officeDocument/2006/relationships/tags" Target="../tags/tag164.xml"/><Relationship Id="rId29" Type="http://schemas.openxmlformats.org/officeDocument/2006/relationships/tags" Target="../tags/tag173.xml"/><Relationship Id="rId1" Type="http://schemas.openxmlformats.org/officeDocument/2006/relationships/tags" Target="../tags/tag145.xml"/><Relationship Id="rId6" Type="http://schemas.openxmlformats.org/officeDocument/2006/relationships/tags" Target="../tags/tag150.xml"/><Relationship Id="rId11" Type="http://schemas.openxmlformats.org/officeDocument/2006/relationships/tags" Target="../tags/tag155.xml"/><Relationship Id="rId24" Type="http://schemas.openxmlformats.org/officeDocument/2006/relationships/tags" Target="../tags/tag168.xml"/><Relationship Id="rId32" Type="http://schemas.openxmlformats.org/officeDocument/2006/relationships/tags" Target="../tags/tag176.xml"/><Relationship Id="rId37" Type="http://schemas.openxmlformats.org/officeDocument/2006/relationships/tags" Target="../tags/tag181.xml"/><Relationship Id="rId5" Type="http://schemas.openxmlformats.org/officeDocument/2006/relationships/tags" Target="../tags/tag149.xml"/><Relationship Id="rId15" Type="http://schemas.openxmlformats.org/officeDocument/2006/relationships/tags" Target="../tags/tag159.xml"/><Relationship Id="rId23" Type="http://schemas.openxmlformats.org/officeDocument/2006/relationships/tags" Target="../tags/tag167.xml"/><Relationship Id="rId28" Type="http://schemas.openxmlformats.org/officeDocument/2006/relationships/tags" Target="../tags/tag172.xml"/><Relationship Id="rId36" Type="http://schemas.openxmlformats.org/officeDocument/2006/relationships/tags" Target="../tags/tag180.xml"/><Relationship Id="rId10" Type="http://schemas.openxmlformats.org/officeDocument/2006/relationships/tags" Target="../tags/tag154.xml"/><Relationship Id="rId19" Type="http://schemas.openxmlformats.org/officeDocument/2006/relationships/tags" Target="../tags/tag163.xml"/><Relationship Id="rId31" Type="http://schemas.openxmlformats.org/officeDocument/2006/relationships/tags" Target="../tags/tag175.xml"/><Relationship Id="rId4" Type="http://schemas.openxmlformats.org/officeDocument/2006/relationships/tags" Target="../tags/tag148.xml"/><Relationship Id="rId9" Type="http://schemas.openxmlformats.org/officeDocument/2006/relationships/tags" Target="../tags/tag153.xml"/><Relationship Id="rId14" Type="http://schemas.openxmlformats.org/officeDocument/2006/relationships/tags" Target="../tags/tag158.xml"/><Relationship Id="rId22" Type="http://schemas.openxmlformats.org/officeDocument/2006/relationships/tags" Target="../tags/tag166.xml"/><Relationship Id="rId27" Type="http://schemas.openxmlformats.org/officeDocument/2006/relationships/tags" Target="../tags/tag171.xml"/><Relationship Id="rId30" Type="http://schemas.openxmlformats.org/officeDocument/2006/relationships/tags" Target="../tags/tag174.xml"/><Relationship Id="rId35" Type="http://schemas.openxmlformats.org/officeDocument/2006/relationships/tags" Target="../tags/tag17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5" Type="http://schemas.openxmlformats.org/officeDocument/2006/relationships/slideLayout" Target="../slideLayouts/slideLayout17.xml"/><Relationship Id="rId4" Type="http://schemas.openxmlformats.org/officeDocument/2006/relationships/tags" Target="../tags/tag18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90.xml"/><Relationship Id="rId4" Type="http://schemas.openxmlformats.org/officeDocument/2006/relationships/tags" Target="../tags/tag18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slideLayout" Target="../slideLayouts/slideLayout18.xml"/><Relationship Id="rId5" Type="http://schemas.openxmlformats.org/officeDocument/2006/relationships/tags" Target="../tags/tag195.xml"/><Relationship Id="rId4" Type="http://schemas.openxmlformats.org/officeDocument/2006/relationships/tags" Target="../tags/tag19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209.xml"/><Relationship Id="rId13" Type="http://schemas.openxmlformats.org/officeDocument/2006/relationships/tags" Target="../tags/tag214.xml"/><Relationship Id="rId18" Type="http://schemas.openxmlformats.org/officeDocument/2006/relationships/tags" Target="../tags/tag219.xml"/><Relationship Id="rId26" Type="http://schemas.openxmlformats.org/officeDocument/2006/relationships/tags" Target="../tags/tag227.xml"/><Relationship Id="rId39" Type="http://schemas.openxmlformats.org/officeDocument/2006/relationships/tags" Target="../tags/tag240.xml"/><Relationship Id="rId3" Type="http://schemas.openxmlformats.org/officeDocument/2006/relationships/tags" Target="../tags/tag204.xml"/><Relationship Id="rId21" Type="http://schemas.openxmlformats.org/officeDocument/2006/relationships/tags" Target="../tags/tag222.xml"/><Relationship Id="rId34" Type="http://schemas.openxmlformats.org/officeDocument/2006/relationships/tags" Target="../tags/tag235.xml"/><Relationship Id="rId42" Type="http://schemas.openxmlformats.org/officeDocument/2006/relationships/slideLayout" Target="../slideLayouts/slideLayout6.xml"/><Relationship Id="rId7" Type="http://schemas.openxmlformats.org/officeDocument/2006/relationships/tags" Target="../tags/tag208.xml"/><Relationship Id="rId12" Type="http://schemas.openxmlformats.org/officeDocument/2006/relationships/tags" Target="../tags/tag213.xml"/><Relationship Id="rId17" Type="http://schemas.openxmlformats.org/officeDocument/2006/relationships/tags" Target="../tags/tag218.xml"/><Relationship Id="rId25" Type="http://schemas.openxmlformats.org/officeDocument/2006/relationships/tags" Target="../tags/tag226.xml"/><Relationship Id="rId33" Type="http://schemas.openxmlformats.org/officeDocument/2006/relationships/tags" Target="../tags/tag234.xml"/><Relationship Id="rId38" Type="http://schemas.openxmlformats.org/officeDocument/2006/relationships/tags" Target="../tags/tag239.xml"/><Relationship Id="rId2" Type="http://schemas.openxmlformats.org/officeDocument/2006/relationships/tags" Target="../tags/tag203.xml"/><Relationship Id="rId16" Type="http://schemas.openxmlformats.org/officeDocument/2006/relationships/tags" Target="../tags/tag217.xml"/><Relationship Id="rId20" Type="http://schemas.openxmlformats.org/officeDocument/2006/relationships/tags" Target="../tags/tag221.xml"/><Relationship Id="rId29" Type="http://schemas.openxmlformats.org/officeDocument/2006/relationships/tags" Target="../tags/tag230.xml"/><Relationship Id="rId41" Type="http://schemas.openxmlformats.org/officeDocument/2006/relationships/tags" Target="../tags/tag242.xml"/><Relationship Id="rId1" Type="http://schemas.openxmlformats.org/officeDocument/2006/relationships/tags" Target="../tags/tag202.xml"/><Relationship Id="rId6" Type="http://schemas.openxmlformats.org/officeDocument/2006/relationships/tags" Target="../tags/tag207.xml"/><Relationship Id="rId11" Type="http://schemas.openxmlformats.org/officeDocument/2006/relationships/tags" Target="../tags/tag212.xml"/><Relationship Id="rId24" Type="http://schemas.openxmlformats.org/officeDocument/2006/relationships/tags" Target="../tags/tag225.xml"/><Relationship Id="rId32" Type="http://schemas.openxmlformats.org/officeDocument/2006/relationships/tags" Target="../tags/tag233.xml"/><Relationship Id="rId37" Type="http://schemas.openxmlformats.org/officeDocument/2006/relationships/tags" Target="../tags/tag238.xml"/><Relationship Id="rId40" Type="http://schemas.openxmlformats.org/officeDocument/2006/relationships/tags" Target="../tags/tag241.xml"/><Relationship Id="rId5" Type="http://schemas.openxmlformats.org/officeDocument/2006/relationships/tags" Target="../tags/tag206.xml"/><Relationship Id="rId15" Type="http://schemas.openxmlformats.org/officeDocument/2006/relationships/tags" Target="../tags/tag216.xml"/><Relationship Id="rId23" Type="http://schemas.openxmlformats.org/officeDocument/2006/relationships/tags" Target="../tags/tag224.xml"/><Relationship Id="rId28" Type="http://schemas.openxmlformats.org/officeDocument/2006/relationships/tags" Target="../tags/tag229.xml"/><Relationship Id="rId36" Type="http://schemas.openxmlformats.org/officeDocument/2006/relationships/tags" Target="../tags/tag237.xml"/><Relationship Id="rId10" Type="http://schemas.openxmlformats.org/officeDocument/2006/relationships/tags" Target="../tags/tag211.xml"/><Relationship Id="rId19" Type="http://schemas.openxmlformats.org/officeDocument/2006/relationships/tags" Target="../tags/tag220.xml"/><Relationship Id="rId31" Type="http://schemas.openxmlformats.org/officeDocument/2006/relationships/tags" Target="../tags/tag232.xml"/><Relationship Id="rId4" Type="http://schemas.openxmlformats.org/officeDocument/2006/relationships/tags" Target="../tags/tag205.xml"/><Relationship Id="rId9" Type="http://schemas.openxmlformats.org/officeDocument/2006/relationships/tags" Target="../tags/tag210.xml"/><Relationship Id="rId14" Type="http://schemas.openxmlformats.org/officeDocument/2006/relationships/tags" Target="../tags/tag215.xml"/><Relationship Id="rId22" Type="http://schemas.openxmlformats.org/officeDocument/2006/relationships/tags" Target="../tags/tag223.xml"/><Relationship Id="rId27" Type="http://schemas.openxmlformats.org/officeDocument/2006/relationships/tags" Target="../tags/tag228.xml"/><Relationship Id="rId30" Type="http://schemas.openxmlformats.org/officeDocument/2006/relationships/tags" Target="../tags/tag231.xml"/><Relationship Id="rId35" Type="http://schemas.openxmlformats.org/officeDocument/2006/relationships/tags" Target="../tags/tag23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" Type="http://schemas.openxmlformats.org/officeDocument/2006/relationships/tags" Target="../tags/tag243.xml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" Type="http://schemas.openxmlformats.org/officeDocument/2006/relationships/tags" Target="../tags/tag246.xml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256.xml"/><Relationship Id="rId13" Type="http://schemas.openxmlformats.org/officeDocument/2006/relationships/tags" Target="../tags/tag261.xml"/><Relationship Id="rId18" Type="http://schemas.openxmlformats.org/officeDocument/2006/relationships/tags" Target="../tags/tag266.xml"/><Relationship Id="rId3" Type="http://schemas.openxmlformats.org/officeDocument/2006/relationships/tags" Target="../tags/tag251.xml"/><Relationship Id="rId7" Type="http://schemas.openxmlformats.org/officeDocument/2006/relationships/tags" Target="../tags/tag255.xml"/><Relationship Id="rId12" Type="http://schemas.openxmlformats.org/officeDocument/2006/relationships/tags" Target="../tags/tag260.xml"/><Relationship Id="rId17" Type="http://schemas.openxmlformats.org/officeDocument/2006/relationships/tags" Target="../tags/tag265.xml"/><Relationship Id="rId2" Type="http://schemas.openxmlformats.org/officeDocument/2006/relationships/tags" Target="../tags/tag250.xml"/><Relationship Id="rId16" Type="http://schemas.openxmlformats.org/officeDocument/2006/relationships/tags" Target="../tags/tag264.xml"/><Relationship Id="rId1" Type="http://schemas.openxmlformats.org/officeDocument/2006/relationships/tags" Target="../tags/tag249.xml"/><Relationship Id="rId6" Type="http://schemas.openxmlformats.org/officeDocument/2006/relationships/tags" Target="../tags/tag254.xml"/><Relationship Id="rId11" Type="http://schemas.openxmlformats.org/officeDocument/2006/relationships/tags" Target="../tags/tag259.xml"/><Relationship Id="rId5" Type="http://schemas.openxmlformats.org/officeDocument/2006/relationships/tags" Target="../tags/tag253.xml"/><Relationship Id="rId15" Type="http://schemas.openxmlformats.org/officeDocument/2006/relationships/tags" Target="../tags/tag263.xml"/><Relationship Id="rId10" Type="http://schemas.openxmlformats.org/officeDocument/2006/relationships/tags" Target="../tags/tag258.xml"/><Relationship Id="rId19" Type="http://schemas.openxmlformats.org/officeDocument/2006/relationships/slideLayout" Target="../slideLayouts/slideLayout4.xml"/><Relationship Id="rId4" Type="http://schemas.openxmlformats.org/officeDocument/2006/relationships/tags" Target="../tags/tag252.xml"/><Relationship Id="rId9" Type="http://schemas.openxmlformats.org/officeDocument/2006/relationships/tags" Target="../tags/tag257.xml"/><Relationship Id="rId14" Type="http://schemas.openxmlformats.org/officeDocument/2006/relationships/tags" Target="../tags/tag26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" Type="http://schemas.openxmlformats.org/officeDocument/2006/relationships/tags" Target="../tags/tag267.xml"/><Relationship Id="rId4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" Type="http://schemas.openxmlformats.org/officeDocument/2006/relationships/tags" Target="../tags/tag270.xml"/><Relationship Id="rId4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280.xml"/><Relationship Id="rId3" Type="http://schemas.openxmlformats.org/officeDocument/2006/relationships/tags" Target="../tags/tag275.xml"/><Relationship Id="rId7" Type="http://schemas.openxmlformats.org/officeDocument/2006/relationships/tags" Target="../tags/tag279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274.xml"/><Relationship Id="rId1" Type="http://schemas.openxmlformats.org/officeDocument/2006/relationships/tags" Target="../tags/tag273.xml"/><Relationship Id="rId6" Type="http://schemas.openxmlformats.org/officeDocument/2006/relationships/tags" Target="../tags/tag278.xml"/><Relationship Id="rId11" Type="http://schemas.openxmlformats.org/officeDocument/2006/relationships/tags" Target="../tags/tag283.xml"/><Relationship Id="rId5" Type="http://schemas.openxmlformats.org/officeDocument/2006/relationships/tags" Target="../tags/tag277.xml"/><Relationship Id="rId10" Type="http://schemas.openxmlformats.org/officeDocument/2006/relationships/tags" Target="../tags/tag282.xml"/><Relationship Id="rId4" Type="http://schemas.openxmlformats.org/officeDocument/2006/relationships/tags" Target="../tags/tag276.xml"/><Relationship Id="rId9" Type="http://schemas.openxmlformats.org/officeDocument/2006/relationships/tags" Target="../tags/tag28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286.xml"/><Relationship Id="rId2" Type="http://schemas.openxmlformats.org/officeDocument/2006/relationships/tags" Target="../tags/tag285.xml"/><Relationship Id="rId1" Type="http://schemas.openxmlformats.org/officeDocument/2006/relationships/tags" Target="../tags/tag284.xml"/><Relationship Id="rId4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" Type="http://schemas.openxmlformats.org/officeDocument/2006/relationships/tags" Target="../tags/tag287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292.xml"/><Relationship Id="rId2" Type="http://schemas.openxmlformats.org/officeDocument/2006/relationships/tags" Target="../tags/tag291.xml"/><Relationship Id="rId1" Type="http://schemas.openxmlformats.org/officeDocument/2006/relationships/tags" Target="../tags/tag290.xml"/><Relationship Id="rId4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" Type="http://schemas.openxmlformats.org/officeDocument/2006/relationships/tags" Target="../tags/tag293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5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1867437" y="2514600"/>
            <a:ext cx="9637175" cy="226278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LR </a:t>
            </a:r>
            <a:r>
              <a:rPr lang="en-US" sz="4000" dirty="0"/>
              <a:t>Parsing</a:t>
            </a:r>
            <a:br>
              <a:rPr lang="en-US" sz="4000" dirty="0"/>
            </a:br>
            <a:endParaRPr lang="en-US" sz="4000" dirty="0" smtClean="0"/>
          </a:p>
        </p:txBody>
      </p:sp>
      <p:sp>
        <p:nvSpPr>
          <p:cNvPr id="3078" name="Rectangle 16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BCS 307 – Compiler Construction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30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1736D58-F240-4650-A689-AE5A0245673D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Handles (cont.)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Formally, a </a:t>
            </a:r>
            <a:r>
              <a:rPr lang="en-US" i="1" dirty="0" smtClean="0">
                <a:solidFill>
                  <a:schemeClr val="tx2"/>
                </a:solidFill>
              </a:rPr>
              <a:t>handle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of a right-sentential form </a:t>
            </a:r>
            <a:r>
              <a:rPr lang="en-US" dirty="0" smtClean="0">
                <a:sym typeface="Symbol" pitchFamily="18" charset="2"/>
              </a:rPr>
              <a:t> is a production </a:t>
            </a:r>
            <a:r>
              <a:rPr lang="en-US" i="1" dirty="0" smtClean="0">
                <a:sym typeface="Symbol" pitchFamily="18" charset="2"/>
              </a:rPr>
              <a:t>A </a:t>
            </a:r>
            <a:r>
              <a:rPr lang="en-US" dirty="0" smtClean="0">
                <a:sym typeface="Symbol" pitchFamily="18" charset="2"/>
              </a:rPr>
              <a:t>::=  and a position in  where  may be replaced by </a:t>
            </a:r>
            <a:r>
              <a:rPr lang="en-US" i="1" dirty="0" smtClean="0">
                <a:sym typeface="Symbol" pitchFamily="18" charset="2"/>
              </a:rPr>
              <a:t>A</a:t>
            </a:r>
            <a:r>
              <a:rPr lang="en-US" dirty="0" smtClean="0">
                <a:sym typeface="Symbol" pitchFamily="18" charset="2"/>
              </a:rPr>
              <a:t> to produce the previous right-sentential form in the rightmost derivation of 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086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46ECAD5-E0FE-410E-BF7B-60C0AA0D24D4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Handle Examples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590800" y="2017713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In the derivation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 smtClean="0"/>
              <a:t>S</a:t>
            </a:r>
            <a:r>
              <a:rPr lang="en-US" dirty="0" smtClean="0"/>
              <a:t> =&gt; </a:t>
            </a:r>
            <a:r>
              <a:rPr lang="en-US" dirty="0" err="1" smtClean="0"/>
              <a:t>a</a:t>
            </a:r>
            <a:r>
              <a:rPr lang="en-US" i="1" dirty="0" err="1" smtClean="0"/>
              <a:t>AB</a:t>
            </a:r>
            <a:r>
              <a:rPr lang="en-US" dirty="0" err="1" smtClean="0"/>
              <a:t>e</a:t>
            </a:r>
            <a:r>
              <a:rPr lang="en-US" dirty="0" smtClean="0"/>
              <a:t> =&gt; </a:t>
            </a:r>
            <a:r>
              <a:rPr lang="en-US" dirty="0" err="1" smtClean="0"/>
              <a:t>a</a:t>
            </a:r>
            <a:r>
              <a:rPr lang="en-US" i="1" dirty="0" err="1" smtClean="0"/>
              <a:t>A</a:t>
            </a:r>
            <a:r>
              <a:rPr lang="en-US" dirty="0" err="1" smtClean="0"/>
              <a:t>de</a:t>
            </a:r>
            <a:r>
              <a:rPr lang="en-US" dirty="0" smtClean="0"/>
              <a:t> =&gt; </a:t>
            </a:r>
            <a:r>
              <a:rPr lang="en-US" dirty="0" err="1" smtClean="0"/>
              <a:t>a</a:t>
            </a:r>
            <a:r>
              <a:rPr lang="en-US" i="1" dirty="0" err="1" smtClean="0"/>
              <a:t>A</a:t>
            </a:r>
            <a:r>
              <a:rPr lang="en-US" dirty="0" err="1" smtClean="0"/>
              <a:t>bcde</a:t>
            </a:r>
            <a:r>
              <a:rPr lang="en-US" dirty="0" smtClean="0"/>
              <a:t> =&gt; </a:t>
            </a:r>
            <a:r>
              <a:rPr lang="en-US" dirty="0" err="1" smtClean="0"/>
              <a:t>abbcde</a:t>
            </a:r>
            <a:endParaRPr lang="en-US" dirty="0" smtClean="0"/>
          </a:p>
          <a:p>
            <a:pPr lvl="1" eaLnBrk="1" hangingPunct="1"/>
            <a:r>
              <a:rPr lang="en-US" dirty="0" err="1" smtClean="0"/>
              <a:t>abbcde</a:t>
            </a:r>
            <a:r>
              <a:rPr lang="en-US" dirty="0" smtClean="0"/>
              <a:t> is a right sentential form whose handle is </a:t>
            </a:r>
            <a:r>
              <a:rPr lang="en-US" i="1" dirty="0" smtClean="0"/>
              <a:t>A</a:t>
            </a:r>
            <a:r>
              <a:rPr lang="en-US" dirty="0" smtClean="0"/>
              <a:t>::=b at position 2</a:t>
            </a:r>
          </a:p>
          <a:p>
            <a:pPr lvl="1" eaLnBrk="1" hangingPunct="1"/>
            <a:r>
              <a:rPr lang="en-US" dirty="0" err="1" smtClean="0"/>
              <a:t>a</a:t>
            </a:r>
            <a:r>
              <a:rPr lang="en-US" i="1" dirty="0" err="1" smtClean="0"/>
              <a:t>A</a:t>
            </a:r>
            <a:r>
              <a:rPr lang="en-US" dirty="0" err="1" smtClean="0"/>
              <a:t>bcde</a:t>
            </a:r>
            <a:r>
              <a:rPr lang="en-US" dirty="0" smtClean="0"/>
              <a:t> is a right sentential form whose handle is </a:t>
            </a:r>
            <a:r>
              <a:rPr lang="en-US" i="1" dirty="0" smtClean="0"/>
              <a:t>A</a:t>
            </a:r>
            <a:r>
              <a:rPr lang="en-US" dirty="0" smtClean="0"/>
              <a:t>::=</a:t>
            </a:r>
            <a:r>
              <a:rPr lang="en-US" i="1" dirty="0" smtClean="0"/>
              <a:t>A</a:t>
            </a:r>
            <a:r>
              <a:rPr lang="en-US" dirty="0" smtClean="0"/>
              <a:t>bc at position 4</a:t>
            </a:r>
          </a:p>
          <a:p>
            <a:pPr lvl="2" eaLnBrk="1" hangingPunct="1"/>
            <a:r>
              <a:rPr lang="en-US" dirty="0" smtClean="0"/>
              <a:t>Note: some books take the left of the match as the position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579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5CA5751-FDB1-46C9-A918-50BB5CEFF4BB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Implementing Shift-Reduce Parsers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Key Data structures</a:t>
            </a:r>
          </a:p>
          <a:p>
            <a:pPr lvl="1" eaLnBrk="1" hangingPunct="1"/>
            <a:r>
              <a:rPr lang="en-US" smtClean="0"/>
              <a:t>A stack holding the frontier of the tree</a:t>
            </a:r>
          </a:p>
          <a:p>
            <a:pPr lvl="1" eaLnBrk="1" hangingPunct="1"/>
            <a:r>
              <a:rPr lang="en-US" smtClean="0"/>
              <a:t>A string with the remaining input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799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294B5AE-4F8E-4975-81BA-7B6C4F0C35EA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Shift-Reduce Parser Operations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i="1" dirty="0" smtClean="0">
                <a:solidFill>
                  <a:schemeClr val="tx2"/>
                </a:solidFill>
              </a:rPr>
              <a:t>Reduce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– if the top of the stack is the right side of a handle </a:t>
            </a:r>
            <a:r>
              <a:rPr lang="en-US" i="1" dirty="0" smtClean="0"/>
              <a:t>A</a:t>
            </a:r>
            <a:r>
              <a:rPr lang="en-US" dirty="0" smtClean="0"/>
              <a:t>::=</a:t>
            </a:r>
            <a:r>
              <a:rPr lang="en-US" dirty="0" smtClean="0">
                <a:sym typeface="Symbol" pitchFamily="18" charset="2"/>
              </a:rPr>
              <a:t></a:t>
            </a:r>
            <a:r>
              <a:rPr lang="en-US" dirty="0" smtClean="0"/>
              <a:t>, pop the right side </a:t>
            </a:r>
            <a:r>
              <a:rPr lang="en-US" dirty="0" smtClean="0">
                <a:sym typeface="Symbol" pitchFamily="18" charset="2"/>
              </a:rPr>
              <a:t></a:t>
            </a:r>
            <a:r>
              <a:rPr lang="en-US" dirty="0" smtClean="0"/>
              <a:t> and push the left side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i="1" dirty="0" smtClean="0">
                <a:solidFill>
                  <a:schemeClr val="tx2"/>
                </a:solidFill>
              </a:rPr>
              <a:t>Shift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– push the next input symbol onto the stack</a:t>
            </a:r>
          </a:p>
          <a:p>
            <a:pPr eaLnBrk="1" hangingPunct="1"/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Accept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smtClean="0"/>
              <a:t>– announce success</a:t>
            </a:r>
          </a:p>
          <a:p>
            <a:pPr eaLnBrk="1" hangingPunct="1"/>
            <a:r>
              <a:rPr lang="en-US" i="1" dirty="0" smtClean="0">
                <a:solidFill>
                  <a:srgbClr val="C00000"/>
                </a:solidFill>
              </a:rPr>
              <a:t>Error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– syntax error discovered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63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2512300-D398-40F8-B3EF-8F6717DEB87A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Shift-Reduce Example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u="sng"/>
              <a:t>Stack			Input			Action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$				abbcde$		</a:t>
            </a:r>
            <a:r>
              <a:rPr lang="en-US" sz="2400" i="1"/>
              <a:t>shift</a:t>
            </a:r>
            <a:endParaRPr lang="en-US" sz="2400"/>
          </a:p>
        </p:txBody>
      </p:sp>
      <p:sp>
        <p:nvSpPr>
          <p:cNvPr id="16391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518526" y="455614"/>
            <a:ext cx="176847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a</a:t>
            </a:r>
            <a:r>
              <a:rPr lang="en-US" i="1"/>
              <a:t>AB</a:t>
            </a:r>
            <a:r>
              <a:rPr lang="en-US"/>
              <a:t>e</a:t>
            </a:r>
          </a:p>
          <a:p>
            <a:pPr algn="l" eaLnBrk="1" hangingPunct="1"/>
            <a:r>
              <a:rPr lang="en-US" i="1"/>
              <a:t>A</a:t>
            </a:r>
            <a:r>
              <a:rPr lang="en-US"/>
              <a:t> ::= </a:t>
            </a:r>
            <a:r>
              <a:rPr lang="en-US" i="1"/>
              <a:t>A</a:t>
            </a:r>
            <a:r>
              <a:rPr lang="en-US"/>
              <a:t>bc | b</a:t>
            </a:r>
          </a:p>
          <a:p>
            <a:pPr algn="l" eaLnBrk="1" hangingPunct="1"/>
            <a:r>
              <a:rPr lang="en-US" i="1"/>
              <a:t>B</a:t>
            </a:r>
            <a:r>
              <a:rPr lang="en-US"/>
              <a:t> ::= 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076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560A46E-6344-4BB6-B721-34B346E2EEC9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 We Automate This?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/>
              <a:t>Def. </a:t>
            </a:r>
            <a:r>
              <a:rPr lang="en-US" sz="2800" i="1" dirty="0">
                <a:solidFill>
                  <a:schemeClr val="tx2"/>
                </a:solidFill>
              </a:rPr>
              <a:t>Viable prefix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– a prefix of a right- sentential form that can appear on the stack of the shift-reduce parser</a:t>
            </a:r>
          </a:p>
          <a:p>
            <a:pPr lvl="1" eaLnBrk="1" hangingPunct="1"/>
            <a:r>
              <a:rPr lang="en-US" sz="2400" dirty="0"/>
              <a:t>Equivalent: a prefix of a right-sentential form that does not continue past the rightmost handle of that sentential form</a:t>
            </a:r>
          </a:p>
          <a:p>
            <a:pPr eaLnBrk="1" hangingPunct="1"/>
            <a:r>
              <a:rPr lang="en-US" sz="2800" dirty="0"/>
              <a:t>Idea: Construct a DFA to recognize viable prefixes given the stack and remaining input</a:t>
            </a:r>
          </a:p>
          <a:p>
            <a:pPr lvl="1" eaLnBrk="1" hangingPunct="1"/>
            <a:r>
              <a:rPr lang="en-US" sz="2400" dirty="0"/>
              <a:t>Perform reductions when we recognize them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756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ACA49A6-3E67-4281-B7FE-4C15CE514D00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DFA for prefixes of</a:t>
            </a:r>
          </a:p>
        </p:txBody>
      </p:sp>
      <p:sp>
        <p:nvSpPr>
          <p:cNvPr id="18438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772400" y="247650"/>
            <a:ext cx="2286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S</a:t>
            </a:r>
            <a:r>
              <a:rPr lang="en-US" sz="2800">
                <a:solidFill>
                  <a:schemeClr val="tx2"/>
                </a:solidFill>
              </a:rPr>
              <a:t> ::= a</a:t>
            </a:r>
            <a:r>
              <a:rPr lang="en-US" sz="2800" i="1">
                <a:solidFill>
                  <a:schemeClr val="tx2"/>
                </a:solidFill>
              </a:rPr>
              <a:t>AB</a:t>
            </a:r>
            <a:r>
              <a:rPr lang="en-US" sz="2800">
                <a:solidFill>
                  <a:schemeClr val="tx2"/>
                </a:solidFill>
              </a:rPr>
              <a:t>e</a:t>
            </a:r>
          </a:p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 ::= </a:t>
            </a:r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bc | b</a:t>
            </a:r>
          </a:p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B</a:t>
            </a:r>
            <a:r>
              <a:rPr lang="en-US" sz="2800">
                <a:solidFill>
                  <a:schemeClr val="tx2"/>
                </a:solidFill>
              </a:rPr>
              <a:t> ::= d </a:t>
            </a:r>
          </a:p>
        </p:txBody>
      </p:sp>
      <p:sp>
        <p:nvSpPr>
          <p:cNvPr id="18439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71800" y="348615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1</a:t>
            </a:r>
          </a:p>
        </p:txBody>
      </p:sp>
      <p:sp>
        <p:nvSpPr>
          <p:cNvPr id="18440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362200" y="3790950"/>
            <a:ext cx="60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1" name="Line 15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505200" y="379095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2" name="Oval 1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191000" y="348615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2</a:t>
            </a:r>
          </a:p>
        </p:txBody>
      </p:sp>
      <p:sp>
        <p:nvSpPr>
          <p:cNvPr id="18443" name="Line 17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724400" y="379095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Oval 18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10200" y="348615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3</a:t>
            </a:r>
          </a:p>
        </p:txBody>
      </p:sp>
      <p:sp>
        <p:nvSpPr>
          <p:cNvPr id="18445" name="Line 19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5943600" y="379095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6" name="Oval 20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629400" y="348615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6</a:t>
            </a:r>
          </a:p>
        </p:txBody>
      </p:sp>
      <p:sp>
        <p:nvSpPr>
          <p:cNvPr id="18447" name="Line 21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7162800" y="379095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8" name="Oval 22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48600" y="348615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7</a:t>
            </a:r>
          </a:p>
        </p:txBody>
      </p:sp>
      <p:sp>
        <p:nvSpPr>
          <p:cNvPr id="18449" name="Line 23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4441825" y="401955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0" name="Oval 2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168775" y="462915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4</a:t>
            </a:r>
          </a:p>
        </p:txBody>
      </p:sp>
      <p:sp>
        <p:nvSpPr>
          <p:cNvPr id="18451" name="Line 25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5683250" y="401955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2" name="Oval 26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410200" y="462915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5</a:t>
            </a:r>
          </a:p>
        </p:txBody>
      </p:sp>
      <p:sp>
        <p:nvSpPr>
          <p:cNvPr id="18453" name="Oval 27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629400" y="249555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8</a:t>
            </a:r>
          </a:p>
        </p:txBody>
      </p:sp>
      <p:sp>
        <p:nvSpPr>
          <p:cNvPr id="18454" name="Line 28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7162800" y="280035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5" name="Oval 29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7848600" y="249555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9</a:t>
            </a:r>
          </a:p>
        </p:txBody>
      </p:sp>
      <p:sp>
        <p:nvSpPr>
          <p:cNvPr id="18456" name="Text Box 30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2330450" y="3441701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start</a:t>
            </a:r>
          </a:p>
        </p:txBody>
      </p:sp>
      <p:sp>
        <p:nvSpPr>
          <p:cNvPr id="18457" name="Text Box 3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3657600" y="3365501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  <p:sp>
        <p:nvSpPr>
          <p:cNvPr id="18458" name="Text Box 32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963988" y="5194301"/>
            <a:ext cx="9191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A </a:t>
            </a:r>
            <a:r>
              <a:rPr lang="en-US"/>
              <a:t>::= b</a:t>
            </a:r>
            <a:endParaRPr lang="en-US" i="1"/>
          </a:p>
        </p:txBody>
      </p:sp>
      <p:sp>
        <p:nvSpPr>
          <p:cNvPr id="18459" name="Text Box 33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5199064" y="5195888"/>
            <a:ext cx="9175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B </a:t>
            </a:r>
            <a:r>
              <a:rPr lang="en-US"/>
              <a:t>::= d</a:t>
            </a:r>
            <a:endParaRPr lang="en-US" i="1"/>
          </a:p>
        </p:txBody>
      </p:sp>
      <p:sp>
        <p:nvSpPr>
          <p:cNvPr id="18460" name="Text Box 34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4114800" y="411003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b</a:t>
            </a:r>
          </a:p>
        </p:txBody>
      </p:sp>
      <p:sp>
        <p:nvSpPr>
          <p:cNvPr id="18461" name="Text Box 35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403850" y="411003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d</a:t>
            </a:r>
          </a:p>
        </p:txBody>
      </p:sp>
      <p:sp>
        <p:nvSpPr>
          <p:cNvPr id="18462" name="Text Box 36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4868864" y="3424238"/>
            <a:ext cx="3206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A</a:t>
            </a:r>
          </a:p>
        </p:txBody>
      </p:sp>
      <p:sp>
        <p:nvSpPr>
          <p:cNvPr id="18463" name="Text Box 37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6092825" y="342423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b</a:t>
            </a:r>
          </a:p>
        </p:txBody>
      </p:sp>
      <p:sp>
        <p:nvSpPr>
          <p:cNvPr id="18464" name="Text Box 38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7323139" y="3424238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c</a:t>
            </a:r>
          </a:p>
        </p:txBody>
      </p:sp>
      <p:sp>
        <p:nvSpPr>
          <p:cNvPr id="18465" name="Text Box 39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8382001" y="3576638"/>
            <a:ext cx="1160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A </a:t>
            </a:r>
            <a:r>
              <a:rPr lang="en-US"/>
              <a:t>::= </a:t>
            </a:r>
            <a:r>
              <a:rPr lang="en-US" i="1"/>
              <a:t>A</a:t>
            </a:r>
            <a:r>
              <a:rPr lang="en-US"/>
              <a:t>bc</a:t>
            </a:r>
            <a:endParaRPr lang="en-US" i="1"/>
          </a:p>
        </p:txBody>
      </p:sp>
      <p:sp>
        <p:nvSpPr>
          <p:cNvPr id="18466" name="Line 40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 flipV="1">
            <a:off x="5867400" y="2952750"/>
            <a:ext cx="7620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7" name="Text Box 41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5937250" y="2908301"/>
            <a:ext cx="319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B</a:t>
            </a:r>
          </a:p>
        </p:txBody>
      </p:sp>
      <p:sp>
        <p:nvSpPr>
          <p:cNvPr id="18468" name="Text Box 42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7162800" y="2147888"/>
            <a:ext cx="304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e</a:t>
            </a:r>
          </a:p>
        </p:txBody>
      </p:sp>
      <p:sp>
        <p:nvSpPr>
          <p:cNvPr id="18469" name="Text Box 43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8382000" y="2586038"/>
            <a:ext cx="1295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S </a:t>
            </a:r>
            <a:r>
              <a:rPr lang="en-US"/>
              <a:t>::= a</a:t>
            </a:r>
            <a:r>
              <a:rPr lang="en-US" i="1"/>
              <a:t>AB</a:t>
            </a:r>
            <a:r>
              <a:rPr lang="en-US"/>
              <a:t>e</a:t>
            </a:r>
            <a:endParaRPr lang="en-US" i="1"/>
          </a:p>
        </p:txBody>
      </p:sp>
      <p:sp>
        <p:nvSpPr>
          <p:cNvPr id="18470" name="Line 44"/>
          <p:cNvSpPr>
            <a:spLocks noChangeShapeType="1"/>
          </p:cNvSpPr>
          <p:nvPr>
            <p:custDataLst>
              <p:tags r:id="rId35"/>
            </p:custDataLst>
          </p:nvPr>
        </p:nvSpPr>
        <p:spPr bwMode="auto">
          <a:xfrm>
            <a:off x="3233738" y="287655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1" name="Text Box 45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2781300" y="2451101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accept</a:t>
            </a:r>
          </a:p>
        </p:txBody>
      </p:sp>
      <p:sp>
        <p:nvSpPr>
          <p:cNvPr id="18472" name="Text Box 46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2967038" y="2984501"/>
            <a:ext cx="309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$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30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68BD99A-CD19-455C-B203-789F7C03C322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Trace</a:t>
            </a:r>
          </a:p>
        </p:txBody>
      </p:sp>
      <p:sp>
        <p:nvSpPr>
          <p:cNvPr id="19462" name="Rectangle 39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2057400" y="2209800"/>
            <a:ext cx="3810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/>
              <a:t>Stack		Input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/>
              <a:t>$			abbcde$</a:t>
            </a:r>
          </a:p>
        </p:txBody>
      </p:sp>
      <p:sp>
        <p:nvSpPr>
          <p:cNvPr id="19463" name="Text Box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848600" y="228600"/>
            <a:ext cx="2286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S</a:t>
            </a:r>
            <a:r>
              <a:rPr lang="en-US" sz="2800">
                <a:solidFill>
                  <a:schemeClr val="tx2"/>
                </a:solidFill>
              </a:rPr>
              <a:t> ::= a</a:t>
            </a:r>
            <a:r>
              <a:rPr lang="en-US" sz="2800" i="1">
                <a:solidFill>
                  <a:schemeClr val="tx2"/>
                </a:solidFill>
              </a:rPr>
              <a:t>AB</a:t>
            </a:r>
            <a:r>
              <a:rPr lang="en-US" sz="2800">
                <a:solidFill>
                  <a:schemeClr val="tx2"/>
                </a:solidFill>
              </a:rPr>
              <a:t>e</a:t>
            </a:r>
          </a:p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 ::= </a:t>
            </a:r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bc | b</a:t>
            </a:r>
          </a:p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B</a:t>
            </a:r>
            <a:r>
              <a:rPr lang="en-US" sz="2800">
                <a:solidFill>
                  <a:schemeClr val="tx2"/>
                </a:solidFill>
              </a:rPr>
              <a:t> ::= d </a:t>
            </a:r>
          </a:p>
        </p:txBody>
      </p:sp>
      <p:grpSp>
        <p:nvGrpSpPr>
          <p:cNvPr id="19464" name="Group 4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5956300" y="2109788"/>
            <a:ext cx="4559300" cy="1928812"/>
            <a:chOff x="2600" y="1329"/>
            <a:chExt cx="2872" cy="1215"/>
          </a:xfrm>
        </p:grpSpPr>
        <p:sp>
          <p:nvSpPr>
            <p:cNvPr id="19465" name="Oval 4"/>
            <p:cNvSpPr>
              <a:spLocks noChangeAspect="1"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876" y="1750"/>
              <a:ext cx="201" cy="201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342900" indent="-342900"/>
              <a:r>
                <a:rPr lang="en-US" sz="1200"/>
                <a:t>1</a:t>
              </a:r>
            </a:p>
          </p:txBody>
        </p:sp>
        <p:sp>
          <p:nvSpPr>
            <p:cNvPr id="19466" name="Line 5"/>
            <p:cNvSpPr>
              <a:spLocks noChangeAspect="1"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2646" y="1865"/>
              <a:ext cx="23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7" name="Line 6"/>
            <p:cNvSpPr>
              <a:spLocks noChangeAspect="1"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3077" y="1865"/>
              <a:ext cx="2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8" name="Oval 7"/>
            <p:cNvSpPr>
              <a:spLocks noChangeAspect="1"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335" y="1750"/>
              <a:ext cx="201" cy="201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342900" indent="-342900"/>
              <a:r>
                <a:rPr lang="en-US" sz="1200"/>
                <a:t>2</a:t>
              </a:r>
            </a:p>
          </p:txBody>
        </p:sp>
        <p:sp>
          <p:nvSpPr>
            <p:cNvPr id="19469" name="Line 8"/>
            <p:cNvSpPr>
              <a:spLocks noChangeAspect="1" noChangeShapeType="1"/>
            </p:cNvSpPr>
            <p:nvPr>
              <p:custDataLst>
                <p:tags r:id="rId10"/>
              </p:custDataLst>
            </p:nvPr>
          </p:nvSpPr>
          <p:spPr bwMode="auto">
            <a:xfrm>
              <a:off x="3536" y="1865"/>
              <a:ext cx="25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0" name="Oval 9"/>
            <p:cNvSpPr>
              <a:spLocks noChangeAspect="1"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795" y="1750"/>
              <a:ext cx="201" cy="201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342900" indent="-342900"/>
              <a:r>
                <a:rPr lang="en-US" sz="1200"/>
                <a:t>3</a:t>
              </a:r>
            </a:p>
          </p:txBody>
        </p:sp>
        <p:sp>
          <p:nvSpPr>
            <p:cNvPr id="19471" name="Line 10"/>
            <p:cNvSpPr>
              <a:spLocks noChangeAspect="1"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996" y="1865"/>
              <a:ext cx="25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2" name="Oval 11"/>
            <p:cNvSpPr>
              <a:spLocks noChangeAspect="1"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4255" y="1750"/>
              <a:ext cx="201" cy="201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342900" indent="-342900"/>
              <a:r>
                <a:rPr lang="en-US" sz="1200"/>
                <a:t>6</a:t>
              </a:r>
            </a:p>
          </p:txBody>
        </p:sp>
        <p:sp>
          <p:nvSpPr>
            <p:cNvPr id="19473" name="Line 12"/>
            <p:cNvSpPr>
              <a:spLocks noChangeAspect="1" noChangeShapeType="1"/>
            </p:cNvSpPr>
            <p:nvPr>
              <p:custDataLst>
                <p:tags r:id="rId14"/>
              </p:custDataLst>
            </p:nvPr>
          </p:nvSpPr>
          <p:spPr bwMode="auto">
            <a:xfrm>
              <a:off x="4456" y="1865"/>
              <a:ext cx="2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4" name="Oval 13"/>
            <p:cNvSpPr>
              <a:spLocks noChangeAspect="1"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4714" y="1750"/>
              <a:ext cx="202" cy="201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342900" indent="-342900"/>
              <a:r>
                <a:rPr lang="en-US" sz="1200"/>
                <a:t>7</a:t>
              </a:r>
            </a:p>
          </p:txBody>
        </p:sp>
        <p:sp>
          <p:nvSpPr>
            <p:cNvPr id="19475" name="Line 14"/>
            <p:cNvSpPr>
              <a:spLocks noChangeAspect="1"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3430" y="1951"/>
              <a:ext cx="0" cy="23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6" name="Oval 15"/>
            <p:cNvSpPr>
              <a:spLocks noChangeAspect="1"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3327" y="2181"/>
              <a:ext cx="201" cy="201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342900" indent="-342900"/>
              <a:r>
                <a:rPr lang="en-US" sz="1200"/>
                <a:t>4</a:t>
              </a:r>
            </a:p>
          </p:txBody>
        </p:sp>
        <p:sp>
          <p:nvSpPr>
            <p:cNvPr id="19477" name="Line 16"/>
            <p:cNvSpPr>
              <a:spLocks noChangeAspect="1"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3898" y="1951"/>
              <a:ext cx="0" cy="23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8" name="Oval 17"/>
            <p:cNvSpPr>
              <a:spLocks noChangeAspect="1"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3795" y="2181"/>
              <a:ext cx="201" cy="201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342900" indent="-342900"/>
              <a:r>
                <a:rPr lang="en-US" sz="1200"/>
                <a:t>5</a:t>
              </a:r>
            </a:p>
          </p:txBody>
        </p:sp>
        <p:sp>
          <p:nvSpPr>
            <p:cNvPr id="19479" name="Oval 18"/>
            <p:cNvSpPr>
              <a:spLocks noChangeAspect="1"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4255" y="1376"/>
              <a:ext cx="201" cy="202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342900" indent="-342900"/>
              <a:r>
                <a:rPr lang="en-US" sz="1200"/>
                <a:t>8</a:t>
              </a:r>
            </a:p>
          </p:txBody>
        </p:sp>
        <p:sp>
          <p:nvSpPr>
            <p:cNvPr id="19480" name="Line 19"/>
            <p:cNvSpPr>
              <a:spLocks noChangeAspect="1" noChangeShapeType="1"/>
            </p:cNvSpPr>
            <p:nvPr>
              <p:custDataLst>
                <p:tags r:id="rId21"/>
              </p:custDataLst>
            </p:nvPr>
          </p:nvSpPr>
          <p:spPr bwMode="auto">
            <a:xfrm>
              <a:off x="4456" y="1491"/>
              <a:ext cx="2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1" name="Oval 20"/>
            <p:cNvSpPr>
              <a:spLocks noChangeAspect="1"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4714" y="1376"/>
              <a:ext cx="202" cy="202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342900" indent="-342900"/>
              <a:r>
                <a:rPr lang="en-US" sz="1200"/>
                <a:t>9</a:t>
              </a:r>
            </a:p>
          </p:txBody>
        </p:sp>
        <p:sp>
          <p:nvSpPr>
            <p:cNvPr id="19482" name="Text Box 21"/>
            <p:cNvSpPr txBox="1">
              <a:spLocks noChangeAspect="1"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2600" y="1699"/>
              <a:ext cx="30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/>
                <a:t>start</a:t>
              </a:r>
            </a:p>
          </p:txBody>
        </p:sp>
        <p:sp>
          <p:nvSpPr>
            <p:cNvPr id="19483" name="Text Box 22"/>
            <p:cNvSpPr txBox="1">
              <a:spLocks noChangeAspect="1"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3107" y="1680"/>
              <a:ext cx="16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/>
                <a:t>a</a:t>
              </a:r>
            </a:p>
          </p:txBody>
        </p:sp>
        <p:sp>
          <p:nvSpPr>
            <p:cNvPr id="19484" name="Text Box 23"/>
            <p:cNvSpPr txBox="1">
              <a:spLocks noChangeAspect="1"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3210" y="2370"/>
              <a:ext cx="42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 i="1"/>
                <a:t>A </a:t>
              </a:r>
              <a:r>
                <a:rPr lang="en-US" sz="1200"/>
                <a:t>::= b</a:t>
              </a:r>
              <a:endParaRPr lang="en-US" sz="1200" i="1"/>
            </a:p>
          </p:txBody>
        </p:sp>
        <p:sp>
          <p:nvSpPr>
            <p:cNvPr id="19485" name="Text Box 24"/>
            <p:cNvSpPr txBox="1">
              <a:spLocks noChangeAspect="1"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3676" y="2371"/>
              <a:ext cx="42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 i="1"/>
                <a:t>B </a:t>
              </a:r>
              <a:r>
                <a:rPr lang="en-US" sz="1200"/>
                <a:t>::= d</a:t>
              </a:r>
              <a:endParaRPr lang="en-US" sz="1200" i="1"/>
            </a:p>
          </p:txBody>
        </p:sp>
        <p:sp>
          <p:nvSpPr>
            <p:cNvPr id="19486" name="Text Box 25"/>
            <p:cNvSpPr txBox="1">
              <a:spLocks noChangeAspect="1"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280" y="1961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/>
                <a:t>b</a:t>
              </a:r>
            </a:p>
          </p:txBody>
        </p:sp>
        <p:sp>
          <p:nvSpPr>
            <p:cNvPr id="19487" name="Text Box 26"/>
            <p:cNvSpPr txBox="1">
              <a:spLocks noChangeAspect="1"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3766" y="1961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/>
                <a:t>d</a:t>
              </a:r>
            </a:p>
          </p:txBody>
        </p:sp>
        <p:sp>
          <p:nvSpPr>
            <p:cNvPr id="19488" name="Text Box 27"/>
            <p:cNvSpPr txBox="1">
              <a:spLocks noChangeAspect="1"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3564" y="1703"/>
              <a:ext cx="17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 i="1"/>
                <a:t>A</a:t>
              </a:r>
            </a:p>
          </p:txBody>
        </p:sp>
        <p:sp>
          <p:nvSpPr>
            <p:cNvPr id="19489" name="Text Box 28"/>
            <p:cNvSpPr txBox="1">
              <a:spLocks noChangeAspect="1"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4026" y="1703"/>
              <a:ext cx="1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/>
                <a:t>b</a:t>
              </a:r>
            </a:p>
          </p:txBody>
        </p:sp>
        <p:sp>
          <p:nvSpPr>
            <p:cNvPr id="19490" name="Text Box 29"/>
            <p:cNvSpPr txBox="1">
              <a:spLocks noChangeAspect="1"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4489" y="1703"/>
              <a:ext cx="16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/>
                <a:t>c</a:t>
              </a:r>
            </a:p>
          </p:txBody>
        </p:sp>
        <p:sp>
          <p:nvSpPr>
            <p:cNvPr id="19491" name="Text Box 30"/>
            <p:cNvSpPr txBox="1">
              <a:spLocks noChangeAspect="1"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4897" y="1760"/>
              <a:ext cx="52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 i="1"/>
                <a:t>A </a:t>
              </a:r>
              <a:r>
                <a:rPr lang="en-US" sz="1200"/>
                <a:t>::= </a:t>
              </a:r>
              <a:r>
                <a:rPr lang="en-US" sz="1200" i="1"/>
                <a:t>A</a:t>
              </a:r>
              <a:r>
                <a:rPr lang="en-US" sz="1200"/>
                <a:t>bc</a:t>
              </a:r>
              <a:endParaRPr lang="en-US" sz="1200" i="1"/>
            </a:p>
          </p:txBody>
        </p:sp>
        <p:sp>
          <p:nvSpPr>
            <p:cNvPr id="19492" name="Line 31"/>
            <p:cNvSpPr>
              <a:spLocks noChangeAspect="1" noChangeShapeType="1"/>
            </p:cNvSpPr>
            <p:nvPr>
              <p:custDataLst>
                <p:tags r:id="rId33"/>
              </p:custDataLst>
            </p:nvPr>
          </p:nvSpPr>
          <p:spPr bwMode="auto">
            <a:xfrm flipV="1">
              <a:off x="3967" y="1549"/>
              <a:ext cx="288" cy="23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3" name="Text Box 32"/>
            <p:cNvSpPr txBox="1">
              <a:spLocks noChangeAspect="1"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3967" y="1508"/>
              <a:ext cx="17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 i="1"/>
                <a:t>B</a:t>
              </a:r>
            </a:p>
          </p:txBody>
        </p:sp>
        <p:sp>
          <p:nvSpPr>
            <p:cNvPr id="19494" name="Text Box 33"/>
            <p:cNvSpPr txBox="1">
              <a:spLocks noChangeAspect="1"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4486" y="1329"/>
              <a:ext cx="16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/>
                <a:t>e</a:t>
              </a:r>
            </a:p>
          </p:txBody>
        </p:sp>
        <p:sp>
          <p:nvSpPr>
            <p:cNvPr id="19495" name="Text Box 34"/>
            <p:cNvSpPr txBox="1">
              <a:spLocks noChangeAspect="1"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4889" y="1386"/>
              <a:ext cx="58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 i="1"/>
                <a:t>S </a:t>
              </a:r>
              <a:r>
                <a:rPr lang="en-US" sz="1200"/>
                <a:t>::= a</a:t>
              </a:r>
              <a:r>
                <a:rPr lang="en-US" sz="1200" i="1"/>
                <a:t>AB</a:t>
              </a:r>
              <a:r>
                <a:rPr lang="en-US" sz="1200"/>
                <a:t>e</a:t>
              </a:r>
              <a:endParaRPr lang="en-US" sz="1200" i="1"/>
            </a:p>
          </p:txBody>
        </p:sp>
        <p:sp>
          <p:nvSpPr>
            <p:cNvPr id="19496" name="Line 35"/>
            <p:cNvSpPr>
              <a:spLocks noChangeAspect="1" noChangeShapeType="1"/>
            </p:cNvSpPr>
            <p:nvPr>
              <p:custDataLst>
                <p:tags r:id="rId37"/>
              </p:custDataLst>
            </p:nvPr>
          </p:nvSpPr>
          <p:spPr bwMode="auto">
            <a:xfrm>
              <a:off x="2974" y="1520"/>
              <a:ext cx="0" cy="23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97" name="Text Box 36"/>
            <p:cNvSpPr txBox="1">
              <a:spLocks noChangeAspect="1"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766" y="1344"/>
              <a:ext cx="390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/>
                <a:t>accept</a:t>
              </a:r>
            </a:p>
          </p:txBody>
        </p:sp>
        <p:sp>
          <p:nvSpPr>
            <p:cNvPr id="19498" name="Text Box 37"/>
            <p:cNvSpPr txBox="1">
              <a:spLocks noChangeAspect="1"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2847" y="1609"/>
              <a:ext cx="16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1200"/>
                <a:t>$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4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2C01AAB-F490-405A-9BA5-D7B3D0F5E2B6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Observations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Way too much backtracking</a:t>
            </a:r>
          </a:p>
          <a:p>
            <a:pPr lvl="1" eaLnBrk="1" hangingPunct="1"/>
            <a:r>
              <a:rPr lang="en-US" smtClean="0"/>
              <a:t>We want the parser to run in time proportional to the length of the input</a:t>
            </a:r>
          </a:p>
          <a:p>
            <a:pPr eaLnBrk="1" hangingPunct="1"/>
            <a:r>
              <a:rPr lang="en-US" smtClean="0"/>
              <a:t>Where the heck did this DFA come from anyway?</a:t>
            </a:r>
          </a:p>
          <a:p>
            <a:pPr lvl="1" eaLnBrk="1" hangingPunct="1"/>
            <a:r>
              <a:rPr lang="en-US" smtClean="0"/>
              <a:t>From the underlying grammar</a:t>
            </a:r>
          </a:p>
          <a:p>
            <a:pPr lvl="1" eaLnBrk="1" hangingPunct="1"/>
            <a:r>
              <a:rPr lang="en-US" smtClean="0"/>
              <a:t>We’ll defer construction details for now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93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AB9979F-40EF-4632-921B-9774BFD515C8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Avoiding DFA Rescanning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/>
              <a:t>Observation: after a reduction, the contents of the stack are the same as before except for the new non-terminal on top</a:t>
            </a:r>
          </a:p>
          <a:p>
            <a:pPr lvl="1" eaLnBrk="1" hangingPunct="1"/>
            <a:r>
              <a:rPr lang="en-US" sz="2400">
                <a:sym typeface="Symbol" pitchFamily="18" charset="2"/>
              </a:rPr>
              <a:t> Scanning the stack will take us through the same transitions as before until the last one</a:t>
            </a:r>
          </a:p>
          <a:p>
            <a:pPr lvl="1" eaLnBrk="1" hangingPunct="1"/>
            <a:r>
              <a:rPr lang="en-US" sz="2400">
                <a:sym typeface="Symbol" pitchFamily="18" charset="2"/>
              </a:rPr>
              <a:t> If we record state numbers on the stack, we can go directly to the appropriate state when we pop the right hand side of a production from the stack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07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6593914-3543-48B4-A1DD-3C8561792B8D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LR Parsing</a:t>
            </a:r>
          </a:p>
          <a:p>
            <a:pPr eaLnBrk="1" hangingPunct="1"/>
            <a:r>
              <a:rPr lang="en-US" smtClean="0"/>
              <a:t>Table-driven Parsers</a:t>
            </a:r>
          </a:p>
          <a:p>
            <a:pPr eaLnBrk="1" hangingPunct="1"/>
            <a:r>
              <a:rPr lang="en-US" smtClean="0"/>
              <a:t>Parser States</a:t>
            </a:r>
          </a:p>
          <a:p>
            <a:pPr eaLnBrk="1" hangingPunct="1"/>
            <a:r>
              <a:rPr lang="en-US" smtClean="0"/>
              <a:t>Shift-Reduce and Reduce-Reduce conflicts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5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F8ECA2-6E56-431D-B795-5FA460A35CEE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Stack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590800" y="2017713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Change the stack to contain pairs of states and symbols from the grammar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$s</a:t>
            </a:r>
            <a:r>
              <a:rPr lang="en-US" baseline="-25000" dirty="0" smtClean="0"/>
              <a:t>0</a:t>
            </a:r>
            <a:r>
              <a:rPr lang="en-US" dirty="0" smtClean="0"/>
              <a:t> X</a:t>
            </a:r>
            <a:r>
              <a:rPr lang="en-US" baseline="-25000" dirty="0" smtClean="0"/>
              <a:t>1</a:t>
            </a:r>
            <a:r>
              <a:rPr lang="en-US" dirty="0" smtClean="0"/>
              <a:t> S</a:t>
            </a:r>
            <a:r>
              <a:rPr lang="en-US" baseline="-25000" dirty="0" smtClean="0"/>
              <a:t>1</a:t>
            </a:r>
            <a:r>
              <a:rPr lang="en-US" dirty="0" smtClean="0"/>
              <a:t> X</a:t>
            </a:r>
            <a:r>
              <a:rPr lang="en-US" baseline="-25000" dirty="0" smtClean="0"/>
              <a:t>2</a:t>
            </a:r>
            <a:r>
              <a:rPr lang="en-US" dirty="0" smtClean="0"/>
              <a:t> S</a:t>
            </a:r>
            <a:r>
              <a:rPr lang="en-US" baseline="-25000" dirty="0" smtClean="0"/>
              <a:t>2</a:t>
            </a:r>
            <a:r>
              <a:rPr lang="en-US" dirty="0" smtClean="0"/>
              <a:t> … </a:t>
            </a:r>
            <a:r>
              <a:rPr lang="en-US" dirty="0" err="1" smtClean="0"/>
              <a:t>X</a:t>
            </a:r>
            <a:r>
              <a:rPr lang="en-US" i="1" baseline="-25000" dirty="0" err="1" smtClean="0"/>
              <a:t>n</a:t>
            </a:r>
            <a:r>
              <a:rPr lang="en-US" dirty="0" smtClean="0"/>
              <a:t> </a:t>
            </a:r>
            <a:r>
              <a:rPr lang="en-US" dirty="0" err="1" smtClean="0"/>
              <a:t>S</a:t>
            </a:r>
            <a:r>
              <a:rPr lang="en-US" i="1" baseline="-25000" dirty="0" err="1" smtClean="0"/>
              <a:t>n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State s</a:t>
            </a:r>
            <a:r>
              <a:rPr lang="en-US" baseline="-25000" dirty="0" smtClean="0"/>
              <a:t>0</a:t>
            </a:r>
            <a:r>
              <a:rPr lang="en-US" dirty="0" smtClean="0"/>
              <a:t> represents the accept state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/>
              <a:t>(Not always added – depends on particular presentation)</a:t>
            </a:r>
          </a:p>
          <a:p>
            <a:pPr eaLnBrk="1" hangingPunct="1">
              <a:lnSpc>
                <a:spcPct val="90000"/>
              </a:lnSpc>
            </a:pPr>
            <a:endParaRPr lang="en-US" sz="2400" dirty="0"/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Observation: in an actual parser, only the state numbers need to be pushed, since they implicitly contain the symbol information, but for explanations, it’s clearer to use both.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372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5270147-C546-4DF9-BDF1-38594514552D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Encoding the DFA in a Table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shift-reduce parser’s DFA can be encoded in two tables</a:t>
            </a:r>
          </a:p>
          <a:p>
            <a:pPr lvl="1" eaLnBrk="1" hangingPunct="1"/>
            <a:r>
              <a:rPr lang="en-US" dirty="0" smtClean="0"/>
              <a:t>One row for each state</a:t>
            </a:r>
          </a:p>
          <a:p>
            <a:pPr lvl="1" eaLnBrk="1" hangingPunct="1"/>
            <a:r>
              <a:rPr lang="en-US" i="1" dirty="0" smtClean="0">
                <a:solidFill>
                  <a:schemeClr val="tx2"/>
                </a:solidFill>
              </a:rPr>
              <a:t>action</a:t>
            </a:r>
            <a:r>
              <a:rPr lang="en-US" dirty="0" smtClean="0"/>
              <a:t>  table encodes what to do given the current state and the next input symbol</a:t>
            </a:r>
          </a:p>
          <a:p>
            <a:pPr lvl="1" eaLnBrk="1" hangingPunct="1"/>
            <a:r>
              <a:rPr lang="en-US" i="1" dirty="0" err="1" smtClean="0">
                <a:solidFill>
                  <a:schemeClr val="tx2"/>
                </a:solidFill>
              </a:rPr>
              <a:t>goto</a:t>
            </a:r>
            <a:r>
              <a:rPr lang="en-US" dirty="0" smtClean="0"/>
              <a:t>  table encodes the transitions to take after a reduction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321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58009D4-E75D-4870-9C2C-188C729F0C8D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Actions (1)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Given the current state and input symbol, the main possible actions are</a:t>
            </a:r>
          </a:p>
          <a:p>
            <a:pPr lvl="1" eaLnBrk="1" hangingPunct="1"/>
            <a:r>
              <a:rPr lang="en-US" dirty="0" err="1" smtClean="0">
                <a:solidFill>
                  <a:schemeClr val="tx2"/>
                </a:solidFill>
              </a:rPr>
              <a:t>s</a:t>
            </a:r>
            <a:r>
              <a:rPr lang="en-US" i="1" dirty="0" err="1" smtClean="0">
                <a:solidFill>
                  <a:schemeClr val="tx2"/>
                </a:solidFill>
              </a:rPr>
              <a:t>i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– shift the input symbol and </a:t>
            </a:r>
            <a:r>
              <a:rPr lang="en-US" dirty="0" smtClean="0">
                <a:solidFill>
                  <a:schemeClr val="tx2"/>
                </a:solidFill>
              </a:rPr>
              <a:t>state </a:t>
            </a:r>
            <a:r>
              <a:rPr lang="en-US" i="1" dirty="0" err="1" smtClean="0">
                <a:solidFill>
                  <a:schemeClr val="tx2"/>
                </a:solidFill>
              </a:rPr>
              <a:t>i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onto the stack (i.e., shift and move to state </a:t>
            </a:r>
            <a:r>
              <a:rPr lang="en-US" i="1" dirty="0" err="1" smtClean="0"/>
              <a:t>i</a:t>
            </a:r>
            <a:r>
              <a:rPr lang="en-US" dirty="0" smtClean="0"/>
              <a:t> )</a:t>
            </a:r>
          </a:p>
          <a:p>
            <a:pPr lvl="1" eaLnBrk="1" hangingPunct="1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US" i="1" dirty="0" err="1" smtClean="0">
                <a:solidFill>
                  <a:schemeClr val="accent2">
                    <a:lumMod val="50000"/>
                  </a:schemeClr>
                </a:solidFill>
              </a:rPr>
              <a:t>j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smtClean="0"/>
              <a:t>– reduce using grammar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production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j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2" eaLnBrk="1" hangingPunct="1"/>
            <a:r>
              <a:rPr lang="en-US" dirty="0" smtClean="0"/>
              <a:t>The production number tells us how many &lt;symbol, state&gt; pairs to pop off the stack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203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5EA73A3-4265-4145-AE41-1D76544648D6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Actions (2)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Other possible </a:t>
            </a:r>
            <a:r>
              <a:rPr lang="en-US" i="1" dirty="0" smtClean="0"/>
              <a:t>action</a:t>
            </a:r>
            <a:r>
              <a:rPr lang="en-US" dirty="0" smtClean="0"/>
              <a:t> table entries</a:t>
            </a:r>
          </a:p>
          <a:p>
            <a:pPr lvl="1" eaLnBrk="1" hangingPunct="1"/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</a:rPr>
              <a:t>accept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lvl="1" eaLnBrk="1" hangingPunct="1"/>
            <a:r>
              <a:rPr lang="en-US" dirty="0" smtClean="0">
                <a:solidFill>
                  <a:srgbClr val="C00000"/>
                </a:solidFill>
              </a:rPr>
              <a:t>blank</a:t>
            </a:r>
            <a:r>
              <a:rPr lang="en-US" dirty="0" smtClean="0"/>
              <a:t> – no transition – syntax error</a:t>
            </a:r>
          </a:p>
          <a:p>
            <a:pPr lvl="2" eaLnBrk="1" hangingPunct="1"/>
            <a:r>
              <a:rPr lang="en-US" dirty="0" smtClean="0"/>
              <a:t>A LR parser will detect an error as soon as possible on a left-to-right scan</a:t>
            </a:r>
          </a:p>
          <a:p>
            <a:pPr lvl="2" eaLnBrk="1" hangingPunct="1"/>
            <a:r>
              <a:rPr lang="en-US" dirty="0" smtClean="0"/>
              <a:t>A real compiler needs to produce an error message, recover, and continue parsing when this happens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553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224E3A2-7C4D-443A-BB1C-7E7D1762A32F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Goto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590800" y="2017713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When a reduction is performed, &lt;symbol, state&gt; pairs are popped from the stack revealing a state </a:t>
            </a:r>
            <a:r>
              <a:rPr lang="en-US" i="1" dirty="0" err="1" smtClean="0"/>
              <a:t>uncovered_s</a:t>
            </a:r>
            <a:r>
              <a:rPr lang="en-US" i="1" dirty="0" smtClean="0"/>
              <a:t> </a:t>
            </a:r>
            <a:r>
              <a:rPr lang="en-US" dirty="0" smtClean="0"/>
              <a:t>on the top of the stack</a:t>
            </a:r>
          </a:p>
          <a:p>
            <a:pPr eaLnBrk="1" hangingPunct="1"/>
            <a:r>
              <a:rPr lang="en-US" dirty="0" err="1" smtClean="0"/>
              <a:t>goto</a:t>
            </a:r>
            <a:r>
              <a:rPr lang="en-US" dirty="0" smtClean="0"/>
              <a:t>[</a:t>
            </a:r>
            <a:r>
              <a:rPr lang="en-US" i="1" dirty="0" err="1" smtClean="0"/>
              <a:t>uncovered_s</a:t>
            </a:r>
            <a:r>
              <a:rPr lang="en-US" i="1" dirty="0" smtClean="0"/>
              <a:t> </a:t>
            </a:r>
            <a:r>
              <a:rPr lang="en-US" dirty="0" smtClean="0"/>
              <a:t>, </a:t>
            </a:r>
            <a:r>
              <a:rPr lang="en-US" i="1" dirty="0" smtClean="0"/>
              <a:t>A</a:t>
            </a:r>
            <a:r>
              <a:rPr lang="en-US" dirty="0" smtClean="0"/>
              <a:t>] is the new state to push on the stack when reducing production </a:t>
            </a:r>
            <a:r>
              <a:rPr lang="en-US" i="1" dirty="0" smtClean="0"/>
              <a:t>A </a:t>
            </a:r>
            <a:r>
              <a:rPr lang="en-US" dirty="0" smtClean="0"/>
              <a:t>::= </a:t>
            </a:r>
            <a:r>
              <a:rPr lang="en-US" dirty="0" smtClean="0">
                <a:sym typeface="Symbol" pitchFamily="18" charset="2"/>
              </a:rPr>
              <a:t></a:t>
            </a:r>
            <a:r>
              <a:rPr lang="en-US" dirty="0" smtClean="0"/>
              <a:t> (after popping </a:t>
            </a:r>
            <a:r>
              <a:rPr lang="en-US" dirty="0" smtClean="0">
                <a:sym typeface="Symbol" pitchFamily="18" charset="2"/>
              </a:rPr>
              <a:t> and finding state </a:t>
            </a:r>
            <a:r>
              <a:rPr lang="en-US" i="1" dirty="0" err="1" smtClean="0">
                <a:sym typeface="Symbol" pitchFamily="18" charset="2"/>
              </a:rPr>
              <a:t>uncovered_s</a:t>
            </a:r>
            <a:r>
              <a:rPr lang="en-US" dirty="0" smtClean="0">
                <a:sym typeface="Symbol" pitchFamily="18" charset="2"/>
              </a:rPr>
              <a:t> on top</a:t>
            </a:r>
            <a:r>
              <a:rPr lang="en-US" dirty="0" smtClean="0"/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1598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DBD3DC3-D650-423A-AF69-3F3BFDD865F8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Reminder: DFA for</a:t>
            </a:r>
          </a:p>
        </p:txBody>
      </p:sp>
      <p:sp>
        <p:nvSpPr>
          <p:cNvPr id="27654" name="Text Box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772400" y="228600"/>
            <a:ext cx="2286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S</a:t>
            </a:r>
            <a:r>
              <a:rPr lang="en-US" sz="2800">
                <a:solidFill>
                  <a:schemeClr val="tx2"/>
                </a:solidFill>
              </a:rPr>
              <a:t> ::= a</a:t>
            </a:r>
            <a:r>
              <a:rPr lang="en-US" sz="2800" i="1">
                <a:solidFill>
                  <a:schemeClr val="tx2"/>
                </a:solidFill>
              </a:rPr>
              <a:t>AB</a:t>
            </a:r>
            <a:r>
              <a:rPr lang="en-US" sz="2800">
                <a:solidFill>
                  <a:schemeClr val="tx2"/>
                </a:solidFill>
              </a:rPr>
              <a:t>e</a:t>
            </a:r>
          </a:p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 ::= </a:t>
            </a:r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bc | b</a:t>
            </a:r>
          </a:p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B</a:t>
            </a:r>
            <a:r>
              <a:rPr lang="en-US" sz="2800">
                <a:solidFill>
                  <a:schemeClr val="tx2"/>
                </a:solidFill>
              </a:rPr>
              <a:t> ::= d </a:t>
            </a:r>
          </a:p>
        </p:txBody>
      </p:sp>
      <p:sp>
        <p:nvSpPr>
          <p:cNvPr id="27655" name="Oval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19400" y="320040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1</a:t>
            </a:r>
          </a:p>
        </p:txBody>
      </p:sp>
      <p:sp>
        <p:nvSpPr>
          <p:cNvPr id="27656" name="Line 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209800" y="3505200"/>
            <a:ext cx="60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7" name="Line 6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352800" y="3505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8" name="Oval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038600" y="320040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2</a:t>
            </a:r>
          </a:p>
        </p:txBody>
      </p:sp>
      <p:sp>
        <p:nvSpPr>
          <p:cNvPr id="27659" name="Line 8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572000" y="3505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0" name="Oval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57800" y="320040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3</a:t>
            </a:r>
          </a:p>
        </p:txBody>
      </p:sp>
      <p:sp>
        <p:nvSpPr>
          <p:cNvPr id="27661" name="Line 10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5791200" y="3505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2" name="Oval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477000" y="320040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6</a:t>
            </a:r>
          </a:p>
        </p:txBody>
      </p:sp>
      <p:sp>
        <p:nvSpPr>
          <p:cNvPr id="27663" name="Line 12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7010400" y="3505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4" name="Oval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696200" y="320040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7</a:t>
            </a:r>
          </a:p>
        </p:txBody>
      </p:sp>
      <p:sp>
        <p:nvSpPr>
          <p:cNvPr id="27665" name="Line 14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4289425" y="37338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6" name="Oval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016375" y="434340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4</a:t>
            </a:r>
          </a:p>
        </p:txBody>
      </p:sp>
      <p:sp>
        <p:nvSpPr>
          <p:cNvPr id="27667" name="Line 16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5530850" y="37338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8" name="Oval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257800" y="434340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5</a:t>
            </a:r>
          </a:p>
        </p:txBody>
      </p:sp>
      <p:sp>
        <p:nvSpPr>
          <p:cNvPr id="27669" name="Oval 18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6477000" y="220980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8</a:t>
            </a:r>
          </a:p>
        </p:txBody>
      </p:sp>
      <p:sp>
        <p:nvSpPr>
          <p:cNvPr id="27670" name="Line 19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7010400" y="25146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1" name="Oval 20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7696200" y="2209800"/>
            <a:ext cx="533400" cy="533400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9</a:t>
            </a:r>
          </a:p>
        </p:txBody>
      </p:sp>
      <p:sp>
        <p:nvSpPr>
          <p:cNvPr id="27672" name="Text Box 2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2178050" y="3155951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start</a:t>
            </a:r>
          </a:p>
        </p:txBody>
      </p:sp>
      <p:sp>
        <p:nvSpPr>
          <p:cNvPr id="27673" name="Text Box 22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3505200" y="3079751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  <p:sp>
        <p:nvSpPr>
          <p:cNvPr id="27674" name="Text Box 23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811588" y="4908551"/>
            <a:ext cx="9191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A </a:t>
            </a:r>
            <a:r>
              <a:rPr lang="en-US"/>
              <a:t>::= b</a:t>
            </a:r>
            <a:endParaRPr lang="en-US" i="1"/>
          </a:p>
        </p:txBody>
      </p:sp>
      <p:sp>
        <p:nvSpPr>
          <p:cNvPr id="27675" name="Text Box 24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5046664" y="4910138"/>
            <a:ext cx="9175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B </a:t>
            </a:r>
            <a:r>
              <a:rPr lang="en-US"/>
              <a:t>::= d</a:t>
            </a:r>
            <a:endParaRPr lang="en-US" i="1"/>
          </a:p>
        </p:txBody>
      </p:sp>
      <p:sp>
        <p:nvSpPr>
          <p:cNvPr id="27676" name="Text Box 25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962400" y="38242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b</a:t>
            </a:r>
          </a:p>
        </p:txBody>
      </p:sp>
      <p:sp>
        <p:nvSpPr>
          <p:cNvPr id="27677" name="Text Box 26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5251450" y="38242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d</a:t>
            </a:r>
          </a:p>
        </p:txBody>
      </p:sp>
      <p:sp>
        <p:nvSpPr>
          <p:cNvPr id="27678" name="Text Box 27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4716464" y="3138488"/>
            <a:ext cx="3206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A</a:t>
            </a:r>
          </a:p>
        </p:txBody>
      </p:sp>
      <p:sp>
        <p:nvSpPr>
          <p:cNvPr id="27679" name="Text Box 28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940425" y="31384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b</a:t>
            </a:r>
          </a:p>
        </p:txBody>
      </p:sp>
      <p:sp>
        <p:nvSpPr>
          <p:cNvPr id="27680" name="Text Box 29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7170739" y="3138488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c</a:t>
            </a:r>
          </a:p>
        </p:txBody>
      </p:sp>
      <p:sp>
        <p:nvSpPr>
          <p:cNvPr id="27681" name="Text Box 30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8229601" y="3290888"/>
            <a:ext cx="1160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A </a:t>
            </a:r>
            <a:r>
              <a:rPr lang="en-US"/>
              <a:t>::= </a:t>
            </a:r>
            <a:r>
              <a:rPr lang="en-US" i="1"/>
              <a:t>A</a:t>
            </a:r>
            <a:r>
              <a:rPr lang="en-US"/>
              <a:t>bc</a:t>
            </a:r>
            <a:endParaRPr lang="en-US" i="1"/>
          </a:p>
        </p:txBody>
      </p:sp>
      <p:sp>
        <p:nvSpPr>
          <p:cNvPr id="27682" name="Line 31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 flipV="1">
            <a:off x="5715000" y="2667000"/>
            <a:ext cx="7620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83" name="Text Box 32"/>
          <p:cNvSpPr txBox="1"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5784850" y="2622551"/>
            <a:ext cx="319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B</a:t>
            </a:r>
          </a:p>
        </p:txBody>
      </p:sp>
      <p:sp>
        <p:nvSpPr>
          <p:cNvPr id="27684" name="Text Box 33"/>
          <p:cNvSpPr txBox="1"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7162800" y="2147888"/>
            <a:ext cx="304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e</a:t>
            </a:r>
          </a:p>
        </p:txBody>
      </p:sp>
      <p:sp>
        <p:nvSpPr>
          <p:cNvPr id="27685" name="Text Box 34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8229600" y="2300288"/>
            <a:ext cx="1295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S </a:t>
            </a:r>
            <a:r>
              <a:rPr lang="en-US"/>
              <a:t>::= a</a:t>
            </a:r>
            <a:r>
              <a:rPr lang="en-US" i="1"/>
              <a:t>AB</a:t>
            </a:r>
            <a:r>
              <a:rPr lang="en-US"/>
              <a:t>e</a:t>
            </a:r>
            <a:endParaRPr lang="en-US" i="1"/>
          </a:p>
        </p:txBody>
      </p:sp>
      <p:sp>
        <p:nvSpPr>
          <p:cNvPr id="27686" name="Line 35"/>
          <p:cNvSpPr>
            <a:spLocks noChangeShapeType="1"/>
          </p:cNvSpPr>
          <p:nvPr>
            <p:custDataLst>
              <p:tags r:id="rId35"/>
            </p:custDataLst>
          </p:nvPr>
        </p:nvSpPr>
        <p:spPr bwMode="auto">
          <a:xfrm>
            <a:off x="3081338" y="25908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87" name="Text Box 36"/>
          <p:cNvSpPr txBox="1"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2628900" y="2165351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accept</a:t>
            </a:r>
          </a:p>
        </p:txBody>
      </p:sp>
      <p:sp>
        <p:nvSpPr>
          <p:cNvPr id="27688" name="Text Box 37"/>
          <p:cNvSpPr txBox="1"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2814638" y="2698751"/>
            <a:ext cx="309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$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011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19226DB-F886-4367-B11C-7C85E56E9737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LR Parse Table for</a:t>
            </a:r>
          </a:p>
        </p:txBody>
      </p:sp>
      <p:sp>
        <p:nvSpPr>
          <p:cNvPr id="28678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543800" y="1"/>
            <a:ext cx="28194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sz="2400">
                <a:solidFill>
                  <a:schemeClr val="tx2"/>
                </a:solidFill>
                <a:sym typeface="ZapfDingbats" pitchFamily="82" charset="2"/>
              </a:rPr>
              <a:t>1.</a:t>
            </a:r>
            <a:r>
              <a:rPr lang="en-US" sz="2800">
                <a:solidFill>
                  <a:schemeClr val="tx2"/>
                </a:solidFill>
                <a:sym typeface="ZapfDingbats" pitchFamily="82" charset="2"/>
              </a:rPr>
              <a:t>  </a:t>
            </a:r>
            <a:r>
              <a:rPr lang="en-US" sz="2800" i="1">
                <a:solidFill>
                  <a:schemeClr val="tx2"/>
                </a:solidFill>
              </a:rPr>
              <a:t>S</a:t>
            </a:r>
            <a:r>
              <a:rPr lang="en-US" sz="2800">
                <a:solidFill>
                  <a:schemeClr val="tx2"/>
                </a:solidFill>
              </a:rPr>
              <a:t> ::= a</a:t>
            </a:r>
            <a:r>
              <a:rPr lang="en-US" sz="2800" i="1">
                <a:solidFill>
                  <a:schemeClr val="tx2"/>
                </a:solidFill>
              </a:rPr>
              <a:t>AB</a:t>
            </a:r>
            <a:r>
              <a:rPr lang="en-US" sz="2800">
                <a:solidFill>
                  <a:schemeClr val="tx2"/>
                </a:solidFill>
              </a:rPr>
              <a:t>e</a:t>
            </a:r>
          </a:p>
          <a:p>
            <a:pPr algn="l" eaLnBrk="1" hangingPunct="1"/>
            <a:r>
              <a:rPr lang="en-US" sz="2400">
                <a:solidFill>
                  <a:schemeClr val="tx2"/>
                </a:solidFill>
                <a:sym typeface="ZapfDingbats" pitchFamily="82" charset="2"/>
              </a:rPr>
              <a:t>2.</a:t>
            </a:r>
            <a:r>
              <a:rPr lang="en-US" sz="2800">
                <a:solidFill>
                  <a:schemeClr val="tx2"/>
                </a:solidFill>
              </a:rPr>
              <a:t>  </a:t>
            </a:r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 ::= </a:t>
            </a:r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bc</a:t>
            </a:r>
          </a:p>
          <a:p>
            <a:pPr algn="l" eaLnBrk="1" hangingPunct="1"/>
            <a:r>
              <a:rPr lang="en-US" sz="2400">
                <a:solidFill>
                  <a:schemeClr val="tx2"/>
                </a:solidFill>
                <a:sym typeface="ZapfDingbats" pitchFamily="82" charset="2"/>
              </a:rPr>
              <a:t>3.</a:t>
            </a:r>
            <a:r>
              <a:rPr lang="en-US" sz="2800">
                <a:solidFill>
                  <a:schemeClr val="tx2"/>
                </a:solidFill>
              </a:rPr>
              <a:t>  </a:t>
            </a:r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 ::= b</a:t>
            </a:r>
          </a:p>
          <a:p>
            <a:pPr algn="l" eaLnBrk="1" hangingPunct="1"/>
            <a:r>
              <a:rPr lang="en-US" sz="2400">
                <a:solidFill>
                  <a:schemeClr val="tx2"/>
                </a:solidFill>
                <a:sym typeface="ZapfDingbats" pitchFamily="82" charset="2"/>
              </a:rPr>
              <a:t>4.</a:t>
            </a:r>
            <a:r>
              <a:rPr lang="en-US" sz="2800">
                <a:solidFill>
                  <a:schemeClr val="tx2"/>
                </a:solidFill>
              </a:rPr>
              <a:t>  </a:t>
            </a:r>
            <a:r>
              <a:rPr lang="en-US" sz="2800" i="1">
                <a:solidFill>
                  <a:schemeClr val="tx2"/>
                </a:solidFill>
              </a:rPr>
              <a:t>B</a:t>
            </a:r>
            <a:r>
              <a:rPr lang="en-US" sz="2800">
                <a:solidFill>
                  <a:schemeClr val="tx2"/>
                </a:solidFill>
              </a:rPr>
              <a:t> ::= d </a:t>
            </a:r>
          </a:p>
        </p:txBody>
      </p:sp>
      <p:graphicFrame>
        <p:nvGraphicFramePr>
          <p:cNvPr id="347202" name="Group 1090"/>
          <p:cNvGraphicFramePr>
            <a:graphicFrameLocks noGrp="1"/>
          </p:cNvGraphicFramePr>
          <p:nvPr>
            <p:ph type="tbl" idx="1"/>
            <p:custDataLst>
              <p:tags r:id="rId4"/>
            </p:custDataLst>
          </p:nvPr>
        </p:nvGraphicFramePr>
        <p:xfrm>
          <a:off x="2667000" y="2057400"/>
          <a:ext cx="7023100" cy="4023206"/>
        </p:xfrm>
        <a:graphic>
          <a:graphicData uri="http://schemas.openxmlformats.org/drawingml/2006/table">
            <a:tbl>
              <a:tblPr/>
              <a:tblGrid>
                <a:gridCol w="762000"/>
                <a:gridCol w="673100"/>
                <a:gridCol w="700088"/>
                <a:gridCol w="698500"/>
                <a:gridCol w="696912"/>
                <a:gridCol w="698500"/>
                <a:gridCol w="700088"/>
                <a:gridCol w="696912"/>
                <a:gridCol w="698500"/>
                <a:gridCol w="698500"/>
              </a:tblGrid>
              <a:tr h="36570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State</a:t>
                      </a:r>
                    </a:p>
                  </a:txBody>
                  <a:tcPr marT="45713" marB="4571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action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goto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b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c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d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$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B    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acc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g1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s4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g3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s6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s5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g8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s7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s9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marT="45713" marB="45713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713" marB="45713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D-</a:t>
            </a:r>
            <a:fld id="{9C137371-4F6F-48A1-B487-4FCF51E1299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958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EC0E1AB-EEAF-4A07-B6B2-9A19294F6886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LR Parsing Algorithm (1)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2438400" y="2017713"/>
            <a:ext cx="3810000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600"/>
              <a:t>word = scanner.getToken();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while (true) {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s = top of stack;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if (action[s, word] = s</a:t>
            </a:r>
            <a:r>
              <a:rPr lang="en-US" sz="1600" i="1"/>
              <a:t>i</a:t>
            </a:r>
            <a:r>
              <a:rPr lang="en-US" sz="1600"/>
              <a:t> ) {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   push word; push </a:t>
            </a:r>
            <a:r>
              <a:rPr lang="en-US" sz="1600" i="1"/>
              <a:t>i</a:t>
            </a:r>
            <a:r>
              <a:rPr lang="en-US" sz="1600"/>
              <a:t>  (state);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   word = scanner.getToken();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} else if (action[s, word] = r</a:t>
            </a:r>
            <a:r>
              <a:rPr lang="en-US" sz="1600" i="1"/>
              <a:t>j</a:t>
            </a:r>
            <a:r>
              <a:rPr lang="en-US" sz="1600"/>
              <a:t> ) {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   pop 2 * length of right side of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	production </a:t>
            </a:r>
            <a:r>
              <a:rPr lang="en-US" sz="1600" i="1"/>
              <a:t>j  </a:t>
            </a:r>
            <a:r>
              <a:rPr lang="en-US" sz="1600"/>
              <a:t>(2*|</a:t>
            </a:r>
            <a:r>
              <a:rPr lang="en-US" sz="1600">
                <a:sym typeface="Symbol" pitchFamily="18" charset="2"/>
              </a:rPr>
              <a:t>|)</a:t>
            </a:r>
            <a:r>
              <a:rPr lang="en-US" sz="1600"/>
              <a:t>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   uncovered_s = top of stack;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   push left side </a:t>
            </a:r>
            <a:r>
              <a:rPr lang="en-US" sz="1600" i="1"/>
              <a:t>A</a:t>
            </a:r>
            <a:r>
              <a:rPr lang="en-US" sz="1600"/>
              <a:t> of production </a:t>
            </a:r>
            <a:r>
              <a:rPr lang="en-US" sz="1600" i="1"/>
              <a:t>j</a:t>
            </a:r>
            <a:r>
              <a:rPr lang="en-US" sz="1600"/>
              <a:t> 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   push state goto[uncovered_s, </a:t>
            </a:r>
            <a:r>
              <a:rPr lang="en-US" sz="1600" i="1"/>
              <a:t>A</a:t>
            </a:r>
            <a:r>
              <a:rPr lang="en-US" sz="1600"/>
              <a:t>];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/>
              <a:t>	}</a:t>
            </a:r>
          </a:p>
        </p:txBody>
      </p:sp>
      <p:sp>
        <p:nvSpPr>
          <p:cNvPr id="29703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477000" y="2024063"/>
            <a:ext cx="381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600"/>
              <a:t>} else if (action[s, word] = accept ) 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/>
              <a:t>	return;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/>
              <a:t>} else 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/>
              <a:t>	// no entry in action table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/>
              <a:t>	report syntax error;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/>
              <a:t>	halt or attempt recovery;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/>
              <a:t>}</a:t>
            </a:r>
          </a:p>
        </p:txBody>
      </p:sp>
      <p:sp>
        <p:nvSpPr>
          <p:cNvPr id="29704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6248400" y="2057400"/>
            <a:ext cx="0" cy="396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010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35982EB-666D-49F1-9D52-6039772095BB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>
          <a:xfrm>
            <a:off x="2286000" y="2057400"/>
            <a:ext cx="4191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000" dirty="0"/>
              <a:t>Stack 		                   Input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/>
              <a:t>$			               </a:t>
            </a:r>
            <a:r>
              <a:rPr lang="en-US" sz="2000" dirty="0" err="1"/>
              <a:t>abbcde</a:t>
            </a:r>
            <a:r>
              <a:rPr lang="en-US" sz="2000" dirty="0"/>
              <a:t>$</a:t>
            </a:r>
          </a:p>
        </p:txBody>
      </p:sp>
      <p:sp>
        <p:nvSpPr>
          <p:cNvPr id="30727" name="Text Box 11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391400" y="76200"/>
            <a:ext cx="28194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sz="2000">
                <a:solidFill>
                  <a:schemeClr val="tx2"/>
                </a:solidFill>
                <a:sym typeface="ZapfDingbats" pitchFamily="82" charset="2"/>
              </a:rPr>
              <a:t>1.</a:t>
            </a:r>
            <a:r>
              <a:rPr lang="en-US" sz="2400">
                <a:solidFill>
                  <a:schemeClr val="tx2"/>
                </a:solidFill>
                <a:sym typeface="ZapfDingbats" pitchFamily="82" charset="2"/>
              </a:rPr>
              <a:t>  </a:t>
            </a:r>
            <a:r>
              <a:rPr lang="en-US" sz="2400" i="1">
                <a:solidFill>
                  <a:schemeClr val="tx2"/>
                </a:solidFill>
              </a:rPr>
              <a:t>S</a:t>
            </a:r>
            <a:r>
              <a:rPr lang="en-US" sz="2400">
                <a:solidFill>
                  <a:schemeClr val="tx2"/>
                </a:solidFill>
              </a:rPr>
              <a:t> ::= a</a:t>
            </a:r>
            <a:r>
              <a:rPr lang="en-US" sz="2400" i="1">
                <a:solidFill>
                  <a:schemeClr val="tx2"/>
                </a:solidFill>
              </a:rPr>
              <a:t>AB</a:t>
            </a:r>
            <a:r>
              <a:rPr lang="en-US" sz="2400">
                <a:solidFill>
                  <a:schemeClr val="tx2"/>
                </a:solidFill>
              </a:rPr>
              <a:t>e</a:t>
            </a:r>
          </a:p>
          <a:p>
            <a:pPr algn="l" eaLnBrk="1" hangingPunct="1"/>
            <a:r>
              <a:rPr lang="en-US" sz="2000">
                <a:solidFill>
                  <a:schemeClr val="tx2"/>
                </a:solidFill>
              </a:rPr>
              <a:t>2.</a:t>
            </a:r>
            <a:r>
              <a:rPr lang="en-US" sz="2400">
                <a:solidFill>
                  <a:schemeClr val="tx2"/>
                </a:solidFill>
              </a:rPr>
              <a:t>  </a:t>
            </a:r>
            <a:r>
              <a:rPr lang="en-US" sz="2400" i="1">
                <a:solidFill>
                  <a:schemeClr val="tx2"/>
                </a:solidFill>
              </a:rPr>
              <a:t>A</a:t>
            </a:r>
            <a:r>
              <a:rPr lang="en-US" sz="2400">
                <a:solidFill>
                  <a:schemeClr val="tx2"/>
                </a:solidFill>
              </a:rPr>
              <a:t> ::= </a:t>
            </a:r>
            <a:r>
              <a:rPr lang="en-US" sz="2400" i="1">
                <a:solidFill>
                  <a:schemeClr val="tx2"/>
                </a:solidFill>
              </a:rPr>
              <a:t>A</a:t>
            </a:r>
            <a:r>
              <a:rPr lang="en-US" sz="2400">
                <a:solidFill>
                  <a:schemeClr val="tx2"/>
                </a:solidFill>
              </a:rPr>
              <a:t>bc</a:t>
            </a:r>
          </a:p>
          <a:p>
            <a:pPr algn="l" eaLnBrk="1" hangingPunct="1"/>
            <a:r>
              <a:rPr lang="en-US" sz="2000">
                <a:solidFill>
                  <a:schemeClr val="tx2"/>
                </a:solidFill>
                <a:sym typeface="ZapfDingbats" pitchFamily="82" charset="2"/>
              </a:rPr>
              <a:t>3.</a:t>
            </a:r>
            <a:r>
              <a:rPr lang="en-US" sz="2400">
                <a:solidFill>
                  <a:schemeClr val="tx2"/>
                </a:solidFill>
              </a:rPr>
              <a:t>  </a:t>
            </a:r>
            <a:r>
              <a:rPr lang="en-US" sz="2400" i="1">
                <a:solidFill>
                  <a:schemeClr val="tx2"/>
                </a:solidFill>
              </a:rPr>
              <a:t>A</a:t>
            </a:r>
            <a:r>
              <a:rPr lang="en-US" sz="2400">
                <a:solidFill>
                  <a:schemeClr val="tx2"/>
                </a:solidFill>
              </a:rPr>
              <a:t> ::= b</a:t>
            </a:r>
          </a:p>
          <a:p>
            <a:pPr algn="l" eaLnBrk="1" hangingPunct="1"/>
            <a:r>
              <a:rPr lang="en-US" sz="2000">
                <a:solidFill>
                  <a:schemeClr val="tx2"/>
                </a:solidFill>
                <a:sym typeface="ZapfDingbats" pitchFamily="82" charset="2"/>
              </a:rPr>
              <a:t>4.</a:t>
            </a:r>
            <a:r>
              <a:rPr lang="en-US" sz="2400">
                <a:solidFill>
                  <a:schemeClr val="tx2"/>
                </a:solidFill>
              </a:rPr>
              <a:t>  </a:t>
            </a:r>
            <a:r>
              <a:rPr lang="en-US" sz="2400" i="1">
                <a:solidFill>
                  <a:schemeClr val="tx2"/>
                </a:solidFill>
              </a:rPr>
              <a:t>B</a:t>
            </a:r>
            <a:r>
              <a:rPr lang="en-US" sz="2400">
                <a:solidFill>
                  <a:schemeClr val="tx2"/>
                </a:solidFill>
              </a:rPr>
              <a:t> ::= d </a:t>
            </a:r>
          </a:p>
        </p:txBody>
      </p:sp>
      <p:graphicFrame>
        <p:nvGraphicFramePr>
          <p:cNvPr id="348396" name="Group 236"/>
          <p:cNvGraphicFramePr>
            <a:graphicFrameLocks noGrp="1"/>
          </p:cNvGraphicFramePr>
          <p:nvPr>
            <p:ph sz="half" idx="2"/>
            <p:custDataLst>
              <p:tags r:id="rId5"/>
            </p:custDataLst>
            <p:extLst/>
          </p:nvPr>
        </p:nvGraphicFramePr>
        <p:xfrm>
          <a:off x="6553200" y="2017713"/>
          <a:ext cx="3846512" cy="4114802"/>
        </p:xfrm>
        <a:graphic>
          <a:graphicData uri="http://schemas.openxmlformats.org/drawingml/2006/table">
            <a:tbl>
              <a:tblPr/>
              <a:tblGrid>
                <a:gridCol w="398462"/>
                <a:gridCol w="369888"/>
                <a:gridCol w="385762"/>
                <a:gridCol w="401638"/>
                <a:gridCol w="366712"/>
                <a:gridCol w="385763"/>
                <a:gridCol w="384175"/>
                <a:gridCol w="384175"/>
                <a:gridCol w="384175"/>
                <a:gridCol w="385762"/>
              </a:tblGrid>
              <a:tr h="3746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goto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0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b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d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$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B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ac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g1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g8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r3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r4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r2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s9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r1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D-</a:t>
            </a:r>
            <a:fld id="{8EE7B478-F933-4E32-A124-C54F71AF510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2697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094A897-7676-4876-B31E-650502C74DCA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LR States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Idea is that each state encodes</a:t>
            </a:r>
          </a:p>
          <a:p>
            <a:pPr lvl="1" eaLnBrk="1" hangingPunct="1"/>
            <a:r>
              <a:rPr lang="en-US" smtClean="0"/>
              <a:t>The set of all possible productions that we could be looking at, given the current state of the parse, and</a:t>
            </a:r>
          </a:p>
          <a:p>
            <a:pPr lvl="1" eaLnBrk="1" hangingPunct="1"/>
            <a:r>
              <a:rPr lang="en-US" i="1" smtClean="0"/>
              <a:t>Where</a:t>
            </a:r>
            <a:r>
              <a:rPr lang="en-US" smtClean="0"/>
              <a:t> we are in the right hand side of each of those productions</a:t>
            </a:r>
            <a:endParaRPr lang="en-US" i="1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04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F2763F2-33D8-4FB8-86A5-1EF7A386EA34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LR(1) Parsing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We’ll look at LR(1) parsers</a:t>
            </a:r>
          </a:p>
          <a:p>
            <a:pPr lvl="1" eaLnBrk="1" hangingPunct="1"/>
            <a:r>
              <a:rPr lang="en-US" u="sng" smtClean="0"/>
              <a:t>L</a:t>
            </a:r>
            <a:r>
              <a:rPr lang="en-US" smtClean="0"/>
              <a:t>eft to right scan, </a:t>
            </a:r>
            <a:r>
              <a:rPr lang="en-US" u="sng" smtClean="0"/>
              <a:t>R</a:t>
            </a:r>
            <a:r>
              <a:rPr lang="en-US" smtClean="0"/>
              <a:t>ightmost derivation, 1 symbol lookahead</a:t>
            </a:r>
          </a:p>
          <a:p>
            <a:pPr lvl="1" eaLnBrk="1" hangingPunct="1"/>
            <a:r>
              <a:rPr lang="en-US" smtClean="0"/>
              <a:t>Almost all practical programming languages have an LR(1) grammar</a:t>
            </a:r>
          </a:p>
          <a:p>
            <a:pPr lvl="1" eaLnBrk="1" hangingPunct="1"/>
            <a:r>
              <a:rPr lang="en-US" smtClean="0"/>
              <a:t>LALR(1), SLR(1), etc. – subsets of LR(1)</a:t>
            </a:r>
          </a:p>
          <a:p>
            <a:pPr lvl="2" eaLnBrk="1" hangingPunct="1"/>
            <a:r>
              <a:rPr lang="en-US" smtClean="0"/>
              <a:t>LALR(1) can parse most real languages, is more compact, and is used by YACC/Bison/etc.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5158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EA0711F-D41A-4198-9749-3F61C47530E2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Items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An </a:t>
            </a:r>
            <a:r>
              <a:rPr lang="en-US" i="1" dirty="0" smtClean="0">
                <a:solidFill>
                  <a:schemeClr val="tx2"/>
                </a:solidFill>
              </a:rPr>
              <a:t>item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is a production with a dot in the right hand side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Example: Items for production </a:t>
            </a:r>
            <a:r>
              <a:rPr lang="en-US" i="1" dirty="0" smtClean="0"/>
              <a:t>A</a:t>
            </a:r>
            <a:r>
              <a:rPr lang="en-US" dirty="0" smtClean="0"/>
              <a:t> ::= </a:t>
            </a:r>
            <a:r>
              <a:rPr lang="en-US" i="1" dirty="0" smtClean="0"/>
              <a:t>XY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/>
              <a:t>		 A</a:t>
            </a:r>
            <a:r>
              <a:rPr lang="en-US" dirty="0" smtClean="0"/>
              <a:t> ::= .</a:t>
            </a:r>
            <a:r>
              <a:rPr lang="en-US" i="1" dirty="0" smtClean="0"/>
              <a:t>XY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/>
              <a:t>		 A</a:t>
            </a:r>
            <a:r>
              <a:rPr lang="en-US" dirty="0" smtClean="0"/>
              <a:t> ::= </a:t>
            </a:r>
            <a:r>
              <a:rPr lang="en-US" i="1" dirty="0" smtClean="0"/>
              <a:t>X.Y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/>
              <a:t>		 A</a:t>
            </a:r>
            <a:r>
              <a:rPr lang="en-US" dirty="0" smtClean="0"/>
              <a:t> ::= </a:t>
            </a:r>
            <a:r>
              <a:rPr lang="en-US" i="1" dirty="0" smtClean="0"/>
              <a:t>XY.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Idea: The dot represents a position in the production</a:t>
            </a:r>
            <a:endParaRPr lang="en-US" i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5298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2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0EBFD44-C5AD-40DB-AD97-0F75FCCF9770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DFA for</a:t>
            </a:r>
          </a:p>
        </p:txBody>
      </p:sp>
      <p:sp>
        <p:nvSpPr>
          <p:cNvPr id="33798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53000" y="228600"/>
            <a:ext cx="2286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S</a:t>
            </a:r>
            <a:r>
              <a:rPr lang="en-US" sz="2800">
                <a:solidFill>
                  <a:schemeClr val="tx2"/>
                </a:solidFill>
              </a:rPr>
              <a:t> ::= a</a:t>
            </a:r>
            <a:r>
              <a:rPr lang="en-US" sz="2800" i="1">
                <a:solidFill>
                  <a:schemeClr val="tx2"/>
                </a:solidFill>
              </a:rPr>
              <a:t>AB</a:t>
            </a:r>
            <a:r>
              <a:rPr lang="en-US" sz="2800">
                <a:solidFill>
                  <a:schemeClr val="tx2"/>
                </a:solidFill>
              </a:rPr>
              <a:t>e</a:t>
            </a:r>
          </a:p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 ::= </a:t>
            </a:r>
            <a:r>
              <a:rPr lang="en-US" sz="2800" i="1">
                <a:solidFill>
                  <a:schemeClr val="tx2"/>
                </a:solidFill>
              </a:rPr>
              <a:t>A</a:t>
            </a:r>
            <a:r>
              <a:rPr lang="en-US" sz="2800">
                <a:solidFill>
                  <a:schemeClr val="tx2"/>
                </a:solidFill>
              </a:rPr>
              <a:t>bc | b</a:t>
            </a:r>
          </a:p>
          <a:p>
            <a:pPr algn="l" eaLnBrk="1" hangingPunct="1"/>
            <a:r>
              <a:rPr lang="en-US" sz="2800" i="1">
                <a:solidFill>
                  <a:schemeClr val="tx2"/>
                </a:solidFill>
              </a:rPr>
              <a:t>B</a:t>
            </a:r>
            <a:r>
              <a:rPr lang="en-US" sz="2800">
                <a:solidFill>
                  <a:schemeClr val="tx2"/>
                </a:solidFill>
              </a:rPr>
              <a:t> ::= d </a:t>
            </a:r>
          </a:p>
        </p:txBody>
      </p:sp>
      <p:sp>
        <p:nvSpPr>
          <p:cNvPr id="33799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36850" y="2759076"/>
            <a:ext cx="1377950" cy="37941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S</a:t>
            </a:r>
            <a:r>
              <a:rPr lang="en-US"/>
              <a:t> ::= .a</a:t>
            </a:r>
            <a:r>
              <a:rPr lang="en-US" i="1"/>
              <a:t>AB</a:t>
            </a:r>
            <a:r>
              <a:rPr lang="en-US"/>
              <a:t>e</a:t>
            </a:r>
          </a:p>
        </p:txBody>
      </p:sp>
      <p:sp>
        <p:nvSpPr>
          <p:cNvPr id="33800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38438" y="3643314"/>
            <a:ext cx="1377950" cy="928687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a.</a:t>
            </a:r>
            <a:r>
              <a:rPr lang="en-US" i="1"/>
              <a:t>AB</a:t>
            </a:r>
            <a:r>
              <a:rPr lang="en-US"/>
              <a:t>e</a:t>
            </a:r>
          </a:p>
          <a:p>
            <a:pPr algn="l" eaLnBrk="1" hangingPunct="1"/>
            <a:r>
              <a:rPr lang="en-US" i="1"/>
              <a:t>A</a:t>
            </a:r>
            <a:r>
              <a:rPr lang="en-US"/>
              <a:t> ::= .</a:t>
            </a:r>
            <a:r>
              <a:rPr lang="en-US" i="1"/>
              <a:t>A</a:t>
            </a:r>
            <a:r>
              <a:rPr lang="en-US"/>
              <a:t>bc</a:t>
            </a:r>
          </a:p>
          <a:p>
            <a:pPr algn="l" eaLnBrk="1" hangingPunct="1"/>
            <a:r>
              <a:rPr lang="en-US" i="1"/>
              <a:t>A</a:t>
            </a:r>
            <a:r>
              <a:rPr lang="en-US"/>
              <a:t> ::= .b</a:t>
            </a:r>
          </a:p>
        </p:txBody>
      </p:sp>
      <p:sp>
        <p:nvSpPr>
          <p:cNvPr id="3380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884488" y="5106988"/>
            <a:ext cx="1001712" cy="37941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A</a:t>
            </a:r>
            <a:r>
              <a:rPr lang="en-US"/>
              <a:t> ::= b.</a:t>
            </a:r>
          </a:p>
        </p:txBody>
      </p:sp>
      <p:sp>
        <p:nvSpPr>
          <p:cNvPr id="33802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209800" y="29718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3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114800" y="29718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4" name="Text Box 1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572000" y="2743201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accept</a:t>
            </a:r>
          </a:p>
        </p:txBody>
      </p:sp>
      <p:sp>
        <p:nvSpPr>
          <p:cNvPr id="33805" name="Text Box 1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265613" y="2622551"/>
            <a:ext cx="309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$</a:t>
            </a:r>
          </a:p>
        </p:txBody>
      </p:sp>
      <p:sp>
        <p:nvSpPr>
          <p:cNvPr id="33806" name="Line 13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3352800" y="31242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7" name="Text Box 1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048000" y="3155951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  <p:sp>
        <p:nvSpPr>
          <p:cNvPr id="33808" name="Line 15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3352800" y="45720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9" name="Text Box 1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044825" y="4603751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b</a:t>
            </a:r>
          </a:p>
        </p:txBody>
      </p:sp>
      <p:sp>
        <p:nvSpPr>
          <p:cNvPr id="33810" name="Text Box 17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648200" y="3657600"/>
            <a:ext cx="1377950" cy="928688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a</a:t>
            </a:r>
            <a:r>
              <a:rPr lang="en-US" i="1"/>
              <a:t>A</a:t>
            </a:r>
            <a:r>
              <a:rPr lang="en-US"/>
              <a:t>.</a:t>
            </a:r>
            <a:r>
              <a:rPr lang="en-US" i="1"/>
              <a:t>B</a:t>
            </a:r>
            <a:r>
              <a:rPr lang="en-US"/>
              <a:t>e</a:t>
            </a:r>
          </a:p>
          <a:p>
            <a:pPr algn="l" eaLnBrk="1" hangingPunct="1"/>
            <a:r>
              <a:rPr lang="en-US" i="1"/>
              <a:t>A</a:t>
            </a:r>
            <a:r>
              <a:rPr lang="en-US"/>
              <a:t> ::= </a:t>
            </a:r>
            <a:r>
              <a:rPr lang="en-US" i="1"/>
              <a:t>A</a:t>
            </a:r>
            <a:r>
              <a:rPr lang="en-US"/>
              <a:t>.bc</a:t>
            </a:r>
          </a:p>
          <a:p>
            <a:pPr algn="l" eaLnBrk="1" hangingPunct="1"/>
            <a:r>
              <a:rPr lang="en-US" i="1"/>
              <a:t>B</a:t>
            </a:r>
            <a:r>
              <a:rPr lang="en-US"/>
              <a:t> ::= .d</a:t>
            </a:r>
          </a:p>
        </p:txBody>
      </p:sp>
      <p:sp>
        <p:nvSpPr>
          <p:cNvPr id="33811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4114800" y="4097338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2" name="Text Box 19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191001" y="3748088"/>
            <a:ext cx="3206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A</a:t>
            </a:r>
          </a:p>
        </p:txBody>
      </p:sp>
      <p:sp>
        <p:nvSpPr>
          <p:cNvPr id="33813" name="Text Box 20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789488" y="5106988"/>
            <a:ext cx="1001712" cy="37941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B</a:t>
            </a:r>
            <a:r>
              <a:rPr lang="en-US"/>
              <a:t> ::= d.</a:t>
            </a:r>
          </a:p>
        </p:txBody>
      </p:sp>
      <p:sp>
        <p:nvSpPr>
          <p:cNvPr id="33814" name="Line 21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5257800" y="45720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5" name="Text Box 22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4949825" y="4603751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d</a:t>
            </a:r>
          </a:p>
        </p:txBody>
      </p:sp>
      <p:sp>
        <p:nvSpPr>
          <p:cNvPr id="33816" name="Line 23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6019800" y="4097338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7" name="Text Box 24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100763" y="3733801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b</a:t>
            </a:r>
          </a:p>
        </p:txBody>
      </p:sp>
      <p:sp>
        <p:nvSpPr>
          <p:cNvPr id="33818" name="Text Box 25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546851" y="3887788"/>
            <a:ext cx="1243013" cy="37941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A</a:t>
            </a:r>
            <a:r>
              <a:rPr lang="en-US"/>
              <a:t> ::= </a:t>
            </a:r>
            <a:r>
              <a:rPr lang="en-US" i="1"/>
              <a:t>A</a:t>
            </a:r>
            <a:r>
              <a:rPr lang="en-US"/>
              <a:t>b.c</a:t>
            </a:r>
          </a:p>
        </p:txBody>
      </p:sp>
      <p:sp>
        <p:nvSpPr>
          <p:cNvPr id="33819" name="Text Box 26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6629401" y="4802188"/>
            <a:ext cx="1243013" cy="37941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A</a:t>
            </a:r>
            <a:r>
              <a:rPr lang="en-US"/>
              <a:t> ::= </a:t>
            </a:r>
            <a:r>
              <a:rPr lang="en-US" i="1"/>
              <a:t>A</a:t>
            </a:r>
            <a:r>
              <a:rPr lang="en-US"/>
              <a:t>bc.</a:t>
            </a:r>
          </a:p>
        </p:txBody>
      </p:sp>
      <p:sp>
        <p:nvSpPr>
          <p:cNvPr id="33820" name="Line 27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>
            <a:off x="7097713" y="42672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1" name="Text Box 28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6800851" y="4298951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c</a:t>
            </a:r>
          </a:p>
        </p:txBody>
      </p:sp>
      <p:sp>
        <p:nvSpPr>
          <p:cNvPr id="33822" name="Line 29"/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 flipV="1">
            <a:off x="6019800" y="2954338"/>
            <a:ext cx="515938" cy="703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23" name="Text Box 30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6019800" y="2971801"/>
            <a:ext cx="319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B</a:t>
            </a:r>
          </a:p>
        </p:txBody>
      </p:sp>
      <p:sp>
        <p:nvSpPr>
          <p:cNvPr id="33824" name="Text Box 31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6529388" y="2744788"/>
            <a:ext cx="1377950" cy="37941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a</a:t>
            </a:r>
            <a:r>
              <a:rPr lang="en-US" i="1"/>
              <a:t>AB</a:t>
            </a:r>
            <a:r>
              <a:rPr lang="en-US"/>
              <a:t>.e</a:t>
            </a:r>
          </a:p>
        </p:txBody>
      </p:sp>
      <p:sp>
        <p:nvSpPr>
          <p:cNvPr id="33825" name="Text Box 33"/>
          <p:cNvSpPr txBox="1"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8001000" y="2667001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e</a:t>
            </a:r>
          </a:p>
        </p:txBody>
      </p:sp>
      <p:sp>
        <p:nvSpPr>
          <p:cNvPr id="33826" name="Text Box 34"/>
          <p:cNvSpPr txBox="1"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8451850" y="2730501"/>
            <a:ext cx="1377950" cy="37941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a</a:t>
            </a:r>
            <a:r>
              <a:rPr lang="en-US" i="1"/>
              <a:t>AB</a:t>
            </a:r>
            <a:r>
              <a:rPr lang="en-US"/>
              <a:t>e.</a:t>
            </a:r>
          </a:p>
        </p:txBody>
      </p:sp>
      <p:sp>
        <p:nvSpPr>
          <p:cNvPr id="33827" name="Oval 35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2438400" y="24384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1</a:t>
            </a:r>
          </a:p>
        </p:txBody>
      </p:sp>
      <p:sp>
        <p:nvSpPr>
          <p:cNvPr id="33828" name="Oval 36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2438400" y="33528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2</a:t>
            </a:r>
          </a:p>
        </p:txBody>
      </p:sp>
      <p:sp>
        <p:nvSpPr>
          <p:cNvPr id="33829" name="Oval 37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2590800" y="48006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4</a:t>
            </a:r>
          </a:p>
        </p:txBody>
      </p:sp>
      <p:sp>
        <p:nvSpPr>
          <p:cNvPr id="33830" name="Oval 38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4343400" y="33528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3</a:t>
            </a:r>
          </a:p>
        </p:txBody>
      </p:sp>
      <p:sp>
        <p:nvSpPr>
          <p:cNvPr id="33831" name="Oval 39"/>
          <p:cNvSpPr>
            <a:spLocks noChangeArrowheads="1"/>
          </p:cNvSpPr>
          <p:nvPr>
            <p:custDataLst>
              <p:tags r:id="rId36"/>
            </p:custDataLst>
          </p:nvPr>
        </p:nvSpPr>
        <p:spPr bwMode="auto">
          <a:xfrm>
            <a:off x="4495800" y="48006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5</a:t>
            </a:r>
          </a:p>
        </p:txBody>
      </p:sp>
      <p:sp>
        <p:nvSpPr>
          <p:cNvPr id="33832" name="Oval 40"/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6248400" y="35814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6</a:t>
            </a:r>
          </a:p>
        </p:txBody>
      </p:sp>
      <p:sp>
        <p:nvSpPr>
          <p:cNvPr id="33833" name="Oval 41"/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6324600" y="44958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7</a:t>
            </a:r>
          </a:p>
        </p:txBody>
      </p:sp>
      <p:sp>
        <p:nvSpPr>
          <p:cNvPr id="33834" name="Oval 42"/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6248400" y="24384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8</a:t>
            </a:r>
          </a:p>
        </p:txBody>
      </p:sp>
      <p:sp>
        <p:nvSpPr>
          <p:cNvPr id="33835" name="Oval 43"/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8170863" y="24384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9</a:t>
            </a:r>
          </a:p>
        </p:txBody>
      </p:sp>
      <p:sp>
        <p:nvSpPr>
          <p:cNvPr id="33836" name="Line 44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>
            <a:off x="7924800" y="29718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196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7DD4711-FF25-4261-99CC-BF53D98B7100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Problems with Grammars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Grammars can cause to problems when constructing a LR parser</a:t>
            </a:r>
          </a:p>
          <a:p>
            <a:pPr lvl="1" eaLnBrk="1" hangingPunct="1"/>
            <a:r>
              <a:rPr lang="en-US" smtClean="0"/>
              <a:t>Shift-reduce conflicts</a:t>
            </a:r>
          </a:p>
          <a:p>
            <a:pPr lvl="1" eaLnBrk="1" hangingPunct="1"/>
            <a:r>
              <a:rPr lang="en-US" smtClean="0"/>
              <a:t>Reduce-reduce conflicts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9459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212ACD9-4A73-4520-84D0-7E487430CB23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Shift-Reduce Conflicts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Situation: both a shift and a reduce are possible at a given point in the parse (equivalently: in a particular state of the DFA)</a:t>
            </a:r>
          </a:p>
          <a:p>
            <a:pPr eaLnBrk="1" hangingPunct="1"/>
            <a:r>
              <a:rPr lang="en-US" smtClean="0"/>
              <a:t>Classic example: if-else statement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		</a:t>
            </a:r>
            <a:r>
              <a:rPr lang="en-US" i="1" smtClean="0"/>
              <a:t>S</a:t>
            </a:r>
            <a:r>
              <a:rPr lang="en-US" smtClean="0"/>
              <a:t> ::= ifthen </a:t>
            </a:r>
            <a:r>
              <a:rPr lang="en-US" i="1" smtClean="0"/>
              <a:t>S</a:t>
            </a:r>
            <a:r>
              <a:rPr lang="en-US" smtClean="0"/>
              <a:t>  | ifthen </a:t>
            </a:r>
            <a:r>
              <a:rPr lang="en-US" i="1" smtClean="0"/>
              <a:t>S</a:t>
            </a:r>
            <a:r>
              <a:rPr lang="en-US" smtClean="0"/>
              <a:t> else </a:t>
            </a:r>
            <a:r>
              <a:rPr lang="en-US" i="1" smtClean="0"/>
              <a:t>S</a:t>
            </a:r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0263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62586F8-4A8E-4F7C-B758-F3F4284D28D7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Parser States for</a:t>
            </a:r>
          </a:p>
        </p:txBody>
      </p:sp>
      <p:sp>
        <p:nvSpPr>
          <p:cNvPr id="36870" name="Rectangle 24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State 3 has a shift-reduce conflict</a:t>
            </a:r>
          </a:p>
          <a:p>
            <a:pPr lvl="1" eaLnBrk="1" hangingPunct="1"/>
            <a:r>
              <a:rPr lang="en-US" smtClean="0"/>
              <a:t>Can shift past else into state 4 (s4)</a:t>
            </a:r>
          </a:p>
          <a:p>
            <a:pPr lvl="1" eaLnBrk="1" hangingPunct="1"/>
            <a:r>
              <a:rPr lang="en-US" smtClean="0"/>
              <a:t>Can reduce (r1)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i="1" smtClean="0"/>
              <a:t>S</a:t>
            </a:r>
            <a:r>
              <a:rPr lang="en-US" smtClean="0"/>
              <a:t> ::= ifthen </a:t>
            </a:r>
            <a:r>
              <a:rPr lang="en-US" i="1" smtClean="0"/>
              <a:t>S</a:t>
            </a:r>
            <a:r>
              <a:rPr lang="en-US" smtClean="0"/>
              <a:t> </a:t>
            </a:r>
          </a:p>
          <a:p>
            <a:pPr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z="2000"/>
              <a:t>	(Note: other </a:t>
            </a:r>
            <a:r>
              <a:rPr lang="en-US" sz="2000" i="1"/>
              <a:t>S </a:t>
            </a:r>
            <a:r>
              <a:rPr lang="en-US" sz="2000"/>
              <a:t>::= .ifthen items not included in states 2-4 to save space)</a:t>
            </a:r>
            <a:endParaRPr lang="en-US" smtClean="0"/>
          </a:p>
        </p:txBody>
      </p:sp>
      <p:sp>
        <p:nvSpPr>
          <p:cNvPr id="36871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007226" y="711201"/>
            <a:ext cx="33399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sz="2000">
                <a:solidFill>
                  <a:schemeClr val="tx2"/>
                </a:solidFill>
                <a:sym typeface="ZapfDingbats" pitchFamily="82" charset="2"/>
              </a:rPr>
              <a:t>1.</a:t>
            </a:r>
            <a:r>
              <a:rPr lang="en-US" sz="2400">
                <a:solidFill>
                  <a:schemeClr val="tx2"/>
                </a:solidFill>
              </a:rPr>
              <a:t>  </a:t>
            </a:r>
            <a:r>
              <a:rPr lang="en-US" sz="2400" i="1">
                <a:solidFill>
                  <a:schemeClr val="tx2"/>
                </a:solidFill>
              </a:rPr>
              <a:t>S</a:t>
            </a:r>
            <a:r>
              <a:rPr lang="en-US" sz="2400">
                <a:solidFill>
                  <a:schemeClr val="tx2"/>
                </a:solidFill>
              </a:rPr>
              <a:t> ::= ifthen </a:t>
            </a:r>
            <a:r>
              <a:rPr lang="en-US" sz="2400" i="1">
                <a:solidFill>
                  <a:schemeClr val="tx2"/>
                </a:solidFill>
              </a:rPr>
              <a:t>S</a:t>
            </a:r>
            <a:endParaRPr lang="en-US" sz="2400">
              <a:solidFill>
                <a:schemeClr val="tx2"/>
              </a:solidFill>
            </a:endParaRPr>
          </a:p>
          <a:p>
            <a:pPr algn="l" eaLnBrk="1" hangingPunct="1"/>
            <a:r>
              <a:rPr lang="en-US" sz="2000">
                <a:solidFill>
                  <a:schemeClr val="tx2"/>
                </a:solidFill>
                <a:sym typeface="ZapfDingbats" pitchFamily="82" charset="2"/>
              </a:rPr>
              <a:t>2.</a:t>
            </a:r>
            <a:r>
              <a:rPr lang="en-US" sz="2400" i="1">
                <a:solidFill>
                  <a:schemeClr val="tx2"/>
                </a:solidFill>
              </a:rPr>
              <a:t>  S</a:t>
            </a:r>
            <a:r>
              <a:rPr lang="en-US" sz="2400">
                <a:solidFill>
                  <a:schemeClr val="tx2"/>
                </a:solidFill>
              </a:rPr>
              <a:t> ::= ifthen </a:t>
            </a:r>
            <a:r>
              <a:rPr lang="en-US" sz="2400" i="1">
                <a:solidFill>
                  <a:schemeClr val="tx2"/>
                </a:solidFill>
              </a:rPr>
              <a:t>S</a:t>
            </a:r>
            <a:r>
              <a:rPr lang="en-US" sz="2400">
                <a:solidFill>
                  <a:schemeClr val="tx2"/>
                </a:solidFill>
              </a:rPr>
              <a:t> else </a:t>
            </a:r>
            <a:r>
              <a:rPr lang="en-US" sz="2400" i="1">
                <a:solidFill>
                  <a:schemeClr val="tx2"/>
                </a:solidFill>
              </a:rPr>
              <a:t>S</a:t>
            </a:r>
          </a:p>
        </p:txBody>
      </p:sp>
      <p:sp>
        <p:nvSpPr>
          <p:cNvPr id="36872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459164" y="1981200"/>
            <a:ext cx="2376487" cy="6540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.ifthen </a:t>
            </a:r>
            <a:r>
              <a:rPr lang="en-US" i="1"/>
              <a:t>S</a:t>
            </a:r>
            <a:endParaRPr lang="en-US"/>
          </a:p>
          <a:p>
            <a:pPr algn="l" eaLnBrk="1" hangingPunct="1"/>
            <a:r>
              <a:rPr lang="en-US" i="1"/>
              <a:t>S</a:t>
            </a:r>
            <a:r>
              <a:rPr lang="en-US"/>
              <a:t> ::= .ifthen </a:t>
            </a:r>
            <a:r>
              <a:rPr lang="en-US" i="1"/>
              <a:t>S</a:t>
            </a:r>
            <a:r>
              <a:rPr lang="en-US"/>
              <a:t> else </a:t>
            </a:r>
            <a:r>
              <a:rPr lang="en-US" i="1"/>
              <a:t>S</a:t>
            </a:r>
            <a:r>
              <a:rPr lang="en-US"/>
              <a:t> </a:t>
            </a:r>
            <a:endParaRPr lang="en-US" i="1"/>
          </a:p>
        </p:txBody>
      </p:sp>
      <p:sp>
        <p:nvSpPr>
          <p:cNvPr id="36873" name="Line 9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495800" y="26670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4" name="Text Box 10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735388" y="2605088"/>
            <a:ext cx="7604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ifthen</a:t>
            </a:r>
          </a:p>
        </p:txBody>
      </p:sp>
      <p:sp>
        <p:nvSpPr>
          <p:cNvPr id="36875" name="Oval 1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048000" y="20574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1</a:t>
            </a:r>
          </a:p>
        </p:txBody>
      </p:sp>
      <p:sp>
        <p:nvSpPr>
          <p:cNvPr id="36876" name="Text Box 13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459164" y="3048000"/>
            <a:ext cx="2376487" cy="6540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ifthen .</a:t>
            </a:r>
            <a:r>
              <a:rPr lang="en-US" i="1"/>
              <a:t>S</a:t>
            </a:r>
            <a:endParaRPr lang="en-US"/>
          </a:p>
          <a:p>
            <a:pPr algn="l" eaLnBrk="1" hangingPunct="1"/>
            <a:r>
              <a:rPr lang="en-US" i="1"/>
              <a:t>S</a:t>
            </a:r>
            <a:r>
              <a:rPr lang="en-US"/>
              <a:t> ::= ifthen .</a:t>
            </a:r>
            <a:r>
              <a:rPr lang="en-US" i="1"/>
              <a:t>S</a:t>
            </a:r>
            <a:r>
              <a:rPr lang="en-US"/>
              <a:t> else </a:t>
            </a:r>
            <a:r>
              <a:rPr lang="en-US" i="1"/>
              <a:t>S</a:t>
            </a:r>
            <a:r>
              <a:rPr lang="en-US"/>
              <a:t> </a:t>
            </a:r>
            <a:endParaRPr lang="en-US" i="1"/>
          </a:p>
        </p:txBody>
      </p:sp>
      <p:sp>
        <p:nvSpPr>
          <p:cNvPr id="36877" name="Line 1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4495800" y="37338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8" name="Text Box 1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152900" y="3671888"/>
            <a:ext cx="382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S </a:t>
            </a:r>
          </a:p>
        </p:txBody>
      </p:sp>
      <p:sp>
        <p:nvSpPr>
          <p:cNvPr id="36879" name="Oval 16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048000" y="31242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2</a:t>
            </a:r>
          </a:p>
        </p:txBody>
      </p:sp>
      <p:sp>
        <p:nvSpPr>
          <p:cNvPr id="36880" name="Text Box 1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459164" y="4114800"/>
            <a:ext cx="2376487" cy="6540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ifthen </a:t>
            </a:r>
            <a:r>
              <a:rPr lang="en-US" i="1"/>
              <a:t>S .</a:t>
            </a:r>
            <a:endParaRPr lang="en-US"/>
          </a:p>
          <a:p>
            <a:pPr algn="l" eaLnBrk="1" hangingPunct="1"/>
            <a:r>
              <a:rPr lang="en-US" i="1"/>
              <a:t>S</a:t>
            </a:r>
            <a:r>
              <a:rPr lang="en-US"/>
              <a:t> ::= ifthen </a:t>
            </a:r>
            <a:r>
              <a:rPr lang="en-US" i="1"/>
              <a:t>S</a:t>
            </a:r>
            <a:r>
              <a:rPr lang="en-US"/>
              <a:t> .else </a:t>
            </a:r>
            <a:r>
              <a:rPr lang="en-US" i="1"/>
              <a:t>S</a:t>
            </a:r>
            <a:r>
              <a:rPr lang="en-US"/>
              <a:t> </a:t>
            </a:r>
            <a:endParaRPr lang="en-US" i="1"/>
          </a:p>
        </p:txBody>
      </p:sp>
      <p:sp>
        <p:nvSpPr>
          <p:cNvPr id="36881" name="Line 18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4495800" y="48006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82" name="Text Box 19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962401" y="4738688"/>
            <a:ext cx="7223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else </a:t>
            </a:r>
            <a:r>
              <a:rPr lang="en-US" i="1"/>
              <a:t> </a:t>
            </a:r>
          </a:p>
        </p:txBody>
      </p:sp>
      <p:sp>
        <p:nvSpPr>
          <p:cNvPr id="36883" name="Oval 2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048000" y="41910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3</a:t>
            </a:r>
          </a:p>
        </p:txBody>
      </p:sp>
      <p:sp>
        <p:nvSpPr>
          <p:cNvPr id="36884" name="Text Box 2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459164" y="5183188"/>
            <a:ext cx="2376487" cy="37941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ifthen </a:t>
            </a:r>
            <a:r>
              <a:rPr lang="en-US" i="1"/>
              <a:t>S</a:t>
            </a:r>
            <a:r>
              <a:rPr lang="en-US"/>
              <a:t> else .</a:t>
            </a:r>
            <a:r>
              <a:rPr lang="en-US" i="1"/>
              <a:t>S</a:t>
            </a:r>
            <a:r>
              <a:rPr lang="en-US"/>
              <a:t> </a:t>
            </a:r>
            <a:endParaRPr lang="en-US" i="1"/>
          </a:p>
        </p:txBody>
      </p:sp>
      <p:sp>
        <p:nvSpPr>
          <p:cNvPr id="36885" name="Oval 22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048000" y="521335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746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1A4680B-E649-424C-A7AC-F37A02086580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Solving Shift-Reduce Conflicts</a:t>
            </a: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Fix the grammar</a:t>
            </a:r>
          </a:p>
          <a:p>
            <a:pPr lvl="1" eaLnBrk="1" hangingPunct="1"/>
            <a:r>
              <a:rPr lang="en-US" smtClean="0"/>
              <a:t>Done in Java reference grammar, others</a:t>
            </a:r>
          </a:p>
          <a:p>
            <a:pPr eaLnBrk="1" hangingPunct="1"/>
            <a:r>
              <a:rPr lang="en-US" smtClean="0"/>
              <a:t>Use a parse tool with a “longest match” rule – i.e., if there is a conflict, choose to shift instead of reduce</a:t>
            </a:r>
          </a:p>
          <a:p>
            <a:pPr lvl="1" eaLnBrk="1" hangingPunct="1"/>
            <a:r>
              <a:rPr lang="en-US" smtClean="0"/>
              <a:t>Does exactly what we want for if-else case</a:t>
            </a:r>
          </a:p>
          <a:p>
            <a:pPr lvl="1" eaLnBrk="1" hangingPunct="1"/>
            <a:r>
              <a:rPr lang="en-US" smtClean="0"/>
              <a:t>Guideline: a few shift-reduce conflicts are fine, but be sure they do what you want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5870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71B93C3-8E6F-4347-8B66-28D7F36E4B27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Reduce-Reduce Conflicts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Situation: two different reductions are possible in a given state</a:t>
            </a:r>
          </a:p>
          <a:p>
            <a:pPr eaLnBrk="1" hangingPunct="1"/>
            <a:r>
              <a:rPr lang="en-US" smtClean="0"/>
              <a:t>Contrived example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		</a:t>
            </a:r>
            <a:r>
              <a:rPr lang="en-US" i="1" smtClean="0"/>
              <a:t>S</a:t>
            </a:r>
            <a:r>
              <a:rPr lang="en-US" smtClean="0"/>
              <a:t> ::= </a:t>
            </a:r>
            <a:r>
              <a:rPr lang="en-US" i="1" smtClean="0"/>
              <a:t>A</a:t>
            </a:r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		</a:t>
            </a:r>
            <a:r>
              <a:rPr lang="en-US" i="1" smtClean="0"/>
              <a:t>S</a:t>
            </a:r>
            <a:r>
              <a:rPr lang="en-US" smtClean="0"/>
              <a:t> ::= </a:t>
            </a:r>
            <a:r>
              <a:rPr lang="en-US" i="1" smtClean="0"/>
              <a:t>B</a:t>
            </a:r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		</a:t>
            </a:r>
            <a:r>
              <a:rPr lang="en-US" i="1" smtClean="0"/>
              <a:t>A</a:t>
            </a:r>
            <a:r>
              <a:rPr lang="en-US" smtClean="0"/>
              <a:t> ::= x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		</a:t>
            </a:r>
            <a:r>
              <a:rPr lang="en-US" i="1" smtClean="0"/>
              <a:t>B</a:t>
            </a:r>
            <a:r>
              <a:rPr lang="en-US" smtClean="0"/>
              <a:t> ::= 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2960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0A9E4D4-A9B7-45FE-B783-682306504C62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Parser States for</a:t>
            </a:r>
          </a:p>
        </p:txBody>
      </p:sp>
      <p:sp>
        <p:nvSpPr>
          <p:cNvPr id="39942" name="Rectangle 3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5867400" y="2017713"/>
            <a:ext cx="3886200" cy="4114800"/>
          </a:xfrm>
        </p:spPr>
        <p:txBody>
          <a:bodyPr/>
          <a:lstStyle/>
          <a:p>
            <a:pPr eaLnBrk="1" hangingPunct="1"/>
            <a:r>
              <a:rPr lang="en-US" smtClean="0"/>
              <a:t>State 2 has a reduce-reduce conflict (r3, r4)</a:t>
            </a:r>
          </a:p>
        </p:txBody>
      </p:sp>
      <p:sp>
        <p:nvSpPr>
          <p:cNvPr id="39943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007225" y="658813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endParaRPr lang="en-US" sz="2800" i="1">
              <a:solidFill>
                <a:schemeClr val="tx2"/>
              </a:solidFill>
            </a:endParaRPr>
          </a:p>
        </p:txBody>
      </p:sp>
      <p:sp>
        <p:nvSpPr>
          <p:cNvPr id="39944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459164" y="1981201"/>
            <a:ext cx="1057275" cy="1203325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</a:t>
            </a:r>
            <a:r>
              <a:rPr lang="en-US"/>
              <a:t> ::= .</a:t>
            </a:r>
            <a:r>
              <a:rPr lang="en-US" i="1"/>
              <a:t>A</a:t>
            </a:r>
            <a:endParaRPr lang="en-US"/>
          </a:p>
          <a:p>
            <a:pPr algn="l" eaLnBrk="1" hangingPunct="1"/>
            <a:r>
              <a:rPr lang="en-US" i="1"/>
              <a:t>S</a:t>
            </a:r>
            <a:r>
              <a:rPr lang="en-US"/>
              <a:t> ::= .</a:t>
            </a:r>
            <a:r>
              <a:rPr lang="en-US" i="1"/>
              <a:t>B</a:t>
            </a:r>
            <a:endParaRPr lang="en-US"/>
          </a:p>
          <a:p>
            <a:pPr algn="l" eaLnBrk="1" hangingPunct="1"/>
            <a:r>
              <a:rPr lang="en-US" i="1"/>
              <a:t>A</a:t>
            </a:r>
            <a:r>
              <a:rPr lang="en-US"/>
              <a:t> ::= .x</a:t>
            </a:r>
          </a:p>
          <a:p>
            <a:pPr algn="l" eaLnBrk="1" hangingPunct="1"/>
            <a:r>
              <a:rPr lang="en-US" i="1"/>
              <a:t>B</a:t>
            </a:r>
            <a:r>
              <a:rPr lang="en-US"/>
              <a:t> ::= .x </a:t>
            </a:r>
            <a:endParaRPr lang="en-US" i="1"/>
          </a:p>
        </p:txBody>
      </p:sp>
      <p:sp>
        <p:nvSpPr>
          <p:cNvPr id="39945" name="Line 6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962400" y="3186113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6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733801" y="3124201"/>
            <a:ext cx="296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/>
              <a:t>x</a:t>
            </a:r>
          </a:p>
        </p:txBody>
      </p:sp>
      <p:sp>
        <p:nvSpPr>
          <p:cNvPr id="39947" name="Oval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048000" y="20574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1</a:t>
            </a:r>
          </a:p>
        </p:txBody>
      </p:sp>
      <p:sp>
        <p:nvSpPr>
          <p:cNvPr id="39948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475039" y="3581400"/>
            <a:ext cx="987425" cy="6540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i="1"/>
              <a:t>A</a:t>
            </a:r>
            <a:r>
              <a:rPr lang="en-US"/>
              <a:t> ::= x.</a:t>
            </a:r>
          </a:p>
          <a:p>
            <a:pPr eaLnBrk="1" hangingPunct="1"/>
            <a:r>
              <a:rPr lang="en-US" i="1"/>
              <a:t>B</a:t>
            </a:r>
            <a:r>
              <a:rPr lang="en-US"/>
              <a:t> ::= x.</a:t>
            </a:r>
          </a:p>
        </p:txBody>
      </p:sp>
      <p:sp>
        <p:nvSpPr>
          <p:cNvPr id="39949" name="Oval 1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048000" y="3352800"/>
            <a:ext cx="304800" cy="304800"/>
          </a:xfrm>
          <a:prstGeom prst="ellips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42900" indent="-342900"/>
            <a:r>
              <a:rPr lang="en-US"/>
              <a:t>2</a:t>
            </a:r>
          </a:p>
        </p:txBody>
      </p:sp>
      <p:sp>
        <p:nvSpPr>
          <p:cNvPr id="39950" name="Text Box 2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686676" y="230188"/>
            <a:ext cx="213872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 algn="l" eaLnBrk="1" hangingPunct="1"/>
            <a:r>
              <a:rPr lang="en-US" sz="2000">
                <a:sym typeface="ZapfDingbats" pitchFamily="82" charset="2"/>
              </a:rPr>
              <a:t>1.</a:t>
            </a:r>
            <a:r>
              <a:rPr lang="en-US" sz="2400"/>
              <a:t>  </a:t>
            </a:r>
            <a:r>
              <a:rPr lang="en-US" sz="2400" i="1"/>
              <a:t>S</a:t>
            </a:r>
            <a:r>
              <a:rPr lang="en-US" sz="2400"/>
              <a:t> ::= </a:t>
            </a:r>
            <a:r>
              <a:rPr lang="en-US" sz="2400" i="1"/>
              <a:t>A</a:t>
            </a:r>
            <a:endParaRPr lang="en-US" sz="2400"/>
          </a:p>
          <a:p>
            <a:pPr lvl="1" algn="l" eaLnBrk="1" hangingPunct="1"/>
            <a:r>
              <a:rPr lang="en-US" sz="2000">
                <a:sym typeface="ZapfDingbats" pitchFamily="82" charset="2"/>
              </a:rPr>
              <a:t>2.</a:t>
            </a:r>
            <a:r>
              <a:rPr lang="en-US" sz="2400"/>
              <a:t>  </a:t>
            </a:r>
            <a:r>
              <a:rPr lang="en-US" sz="2400" i="1"/>
              <a:t>S</a:t>
            </a:r>
            <a:r>
              <a:rPr lang="en-US" sz="2400"/>
              <a:t> ::= </a:t>
            </a:r>
            <a:r>
              <a:rPr lang="en-US" sz="2400" i="1"/>
              <a:t>B </a:t>
            </a:r>
            <a:endParaRPr lang="en-US" sz="2400"/>
          </a:p>
          <a:p>
            <a:pPr lvl="1" algn="l" eaLnBrk="1" hangingPunct="1"/>
            <a:r>
              <a:rPr lang="en-US" sz="2000">
                <a:sym typeface="ZapfDingbats" pitchFamily="82" charset="2"/>
              </a:rPr>
              <a:t>3.</a:t>
            </a:r>
            <a:r>
              <a:rPr lang="en-US" sz="2400"/>
              <a:t>  </a:t>
            </a:r>
            <a:r>
              <a:rPr lang="en-US" sz="2400" i="1"/>
              <a:t>A</a:t>
            </a:r>
            <a:r>
              <a:rPr lang="en-US" sz="2400"/>
              <a:t> ::= x</a:t>
            </a:r>
          </a:p>
          <a:p>
            <a:pPr lvl="1" algn="l" eaLnBrk="1" hangingPunct="1"/>
            <a:r>
              <a:rPr lang="en-US" sz="2000">
                <a:sym typeface="ZapfDingbats" pitchFamily="82" charset="2"/>
              </a:rPr>
              <a:t>4.</a:t>
            </a:r>
            <a:r>
              <a:rPr lang="en-US" sz="2400"/>
              <a:t>  </a:t>
            </a:r>
            <a:r>
              <a:rPr lang="en-US" sz="2400" i="1"/>
              <a:t>B</a:t>
            </a:r>
            <a:r>
              <a:rPr lang="en-US" sz="2400"/>
              <a:t> ::= 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1090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130686F-E783-47FE-A7C4-4012B2463268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Handling Reduce-Reduce Conflicts</a:t>
            </a:r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These normally indicate a serious problem with the grammar. 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Fixes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Use a different kind of parser generator that takes lookahead information into account when constructing the states (LR(1) instead of SLR(1) for example)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Most practical tools use this information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Fix the grammar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5751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95342EC-A7F2-406C-8CB2-6F2A249F432C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Reduce-Reduce Conflict</a:t>
            </a:r>
          </a:p>
        </p:txBody>
      </p:sp>
      <p:sp>
        <p:nvSpPr>
          <p:cNvPr id="4199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Suppose the grammar separates arithmetic and boolean expressions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i="1" smtClean="0"/>
              <a:t>expr</a:t>
            </a:r>
            <a:r>
              <a:rPr lang="en-US" smtClean="0"/>
              <a:t> ::= </a:t>
            </a:r>
            <a:r>
              <a:rPr lang="en-US" i="1" smtClean="0"/>
              <a:t>aexp</a:t>
            </a:r>
            <a:r>
              <a:rPr lang="en-US" smtClean="0"/>
              <a:t> | </a:t>
            </a:r>
            <a:r>
              <a:rPr lang="en-US" i="1" smtClean="0"/>
              <a:t>bexp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i="1" smtClean="0"/>
              <a:t>	aexp</a:t>
            </a:r>
            <a:r>
              <a:rPr lang="en-US" smtClean="0"/>
              <a:t> ::= </a:t>
            </a:r>
            <a:r>
              <a:rPr lang="en-US" i="1" smtClean="0"/>
              <a:t>aexp</a:t>
            </a:r>
            <a:r>
              <a:rPr lang="en-US" smtClean="0"/>
              <a:t> * </a:t>
            </a:r>
            <a:r>
              <a:rPr lang="en-US" i="1" smtClean="0"/>
              <a:t>aident</a:t>
            </a:r>
            <a:r>
              <a:rPr lang="en-US" smtClean="0"/>
              <a:t> | </a:t>
            </a:r>
            <a:r>
              <a:rPr lang="en-US" i="1" smtClean="0"/>
              <a:t>aident</a:t>
            </a:r>
            <a:r>
              <a:rPr lang="en-US" smtClean="0"/>
              <a:t> 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i="1" smtClean="0"/>
              <a:t>bexp</a:t>
            </a:r>
            <a:r>
              <a:rPr lang="en-US" smtClean="0"/>
              <a:t> ::= </a:t>
            </a:r>
            <a:r>
              <a:rPr lang="en-US" i="1" smtClean="0"/>
              <a:t>bexp</a:t>
            </a:r>
            <a:r>
              <a:rPr lang="en-US" smtClean="0"/>
              <a:t> &amp;&amp; </a:t>
            </a:r>
            <a:r>
              <a:rPr lang="en-US" i="1" smtClean="0"/>
              <a:t>bident</a:t>
            </a:r>
            <a:r>
              <a:rPr lang="en-US" smtClean="0"/>
              <a:t> | </a:t>
            </a:r>
            <a:r>
              <a:rPr lang="en-US" i="1" smtClean="0"/>
              <a:t>bident</a:t>
            </a:r>
            <a:r>
              <a:rPr lang="en-US" smtClean="0"/>
              <a:t> </a:t>
            </a:r>
            <a:endParaRPr lang="en-US" i="1" smtClean="0"/>
          </a:p>
          <a:p>
            <a:pPr lvl="2" eaLnBrk="1" hangingPunct="1">
              <a:buFont typeface="Wingdings" pitchFamily="2" charset="2"/>
              <a:buNone/>
            </a:pPr>
            <a:r>
              <a:rPr lang="en-US" i="1" smtClean="0"/>
              <a:t>	aident</a:t>
            </a:r>
            <a:r>
              <a:rPr lang="en-US" smtClean="0"/>
              <a:t> ::= </a:t>
            </a:r>
            <a:r>
              <a:rPr lang="en-US" i="1" smtClean="0"/>
              <a:t>id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mtClean="0"/>
              <a:t> </a:t>
            </a:r>
            <a:r>
              <a:rPr lang="en-US" i="1" smtClean="0"/>
              <a:t>	bident</a:t>
            </a:r>
            <a:r>
              <a:rPr lang="en-US" smtClean="0"/>
              <a:t> ::= </a:t>
            </a:r>
            <a:r>
              <a:rPr lang="en-US" i="1" smtClean="0"/>
              <a:t>id</a:t>
            </a:r>
            <a:r>
              <a:rPr lang="en-US" smtClean="0"/>
              <a:t> </a:t>
            </a:r>
            <a:endParaRPr lang="en-US" i="1" smtClean="0"/>
          </a:p>
          <a:p>
            <a:pPr eaLnBrk="1" hangingPunct="1"/>
            <a:r>
              <a:rPr lang="en-US" smtClean="0"/>
              <a:t>This will create a reduce-reduce conflict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206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D013953-E7A4-4D19-9373-3911F676D044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Bottom-Up Parsing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Idea: Read the input left to right </a:t>
            </a:r>
          </a:p>
          <a:p>
            <a:pPr eaLnBrk="1" hangingPunct="1"/>
            <a:r>
              <a:rPr lang="en-US" smtClean="0"/>
              <a:t>Whenever we’ve matched the right hand side of a production, reduce it to the appropriate non-terminal and add that non-terminal to the parse tree</a:t>
            </a:r>
          </a:p>
          <a:p>
            <a:pPr eaLnBrk="1" hangingPunct="1"/>
            <a:r>
              <a:rPr lang="en-US" smtClean="0"/>
              <a:t>The upper edge of this partial parse tree is known as the </a:t>
            </a:r>
            <a:r>
              <a:rPr lang="en-US" i="1" smtClean="0"/>
              <a:t>frontier</a:t>
            </a:r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4703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F456D4D-ECDD-4CF2-A591-05C1F6FAA633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Covering Grammars</a:t>
            </a:r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A solution is to merge </a:t>
            </a:r>
            <a:r>
              <a:rPr lang="en-US" sz="2800" i="1" dirty="0" err="1"/>
              <a:t>aident</a:t>
            </a:r>
            <a:r>
              <a:rPr lang="en-US" sz="2800" dirty="0"/>
              <a:t> and </a:t>
            </a:r>
            <a:r>
              <a:rPr lang="en-US" sz="2800" i="1" dirty="0" err="1"/>
              <a:t>bident</a:t>
            </a:r>
            <a:r>
              <a:rPr lang="en-US" sz="2800" dirty="0"/>
              <a:t> into a single non-terminal (or use </a:t>
            </a:r>
            <a:r>
              <a:rPr lang="en-US" sz="2800" i="1" dirty="0"/>
              <a:t>id</a:t>
            </a:r>
            <a:r>
              <a:rPr lang="en-US" sz="2800" dirty="0"/>
              <a:t> in place of </a:t>
            </a:r>
            <a:r>
              <a:rPr lang="en-US" sz="2800" i="1" dirty="0" err="1"/>
              <a:t>aident</a:t>
            </a:r>
            <a:r>
              <a:rPr lang="en-US" sz="2800" dirty="0"/>
              <a:t> and </a:t>
            </a:r>
            <a:r>
              <a:rPr lang="en-US" sz="2800" i="1" dirty="0" err="1"/>
              <a:t>bident</a:t>
            </a:r>
            <a:r>
              <a:rPr lang="en-US" sz="2800" dirty="0"/>
              <a:t> everywhere they appear)</a:t>
            </a:r>
          </a:p>
          <a:p>
            <a:pPr eaLnBrk="1" hangingPunct="1"/>
            <a:r>
              <a:rPr lang="en-US" sz="2800" dirty="0"/>
              <a:t>This is a </a:t>
            </a:r>
            <a:r>
              <a:rPr lang="en-US" sz="2800" i="1" dirty="0">
                <a:solidFill>
                  <a:schemeClr val="tx2"/>
                </a:solidFill>
              </a:rPr>
              <a:t>covering grammar</a:t>
            </a:r>
          </a:p>
          <a:p>
            <a:pPr lvl="1" eaLnBrk="1" hangingPunct="1"/>
            <a:r>
              <a:rPr lang="en-US" sz="2400" dirty="0"/>
              <a:t>Includes some programs that are not generated by the original grammar</a:t>
            </a:r>
          </a:p>
          <a:p>
            <a:pPr lvl="1" eaLnBrk="1" hangingPunct="1"/>
            <a:r>
              <a:rPr lang="en-US" sz="2400" dirty="0"/>
              <a:t>Use the type checker or other static semantic analysis to weed out illegal programs later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8406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D6CC437-E6C5-4FD9-95FB-A893745F1274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Coming Attractions</a:t>
            </a:r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Constructing LR tables</a:t>
            </a:r>
          </a:p>
          <a:p>
            <a:pPr lvl="1" eaLnBrk="1" hangingPunct="1"/>
            <a:r>
              <a:rPr lang="en-US" smtClean="0"/>
              <a:t>We’ll present a simple version (SLR(0)) in lecture, then talk about extending it to LR(1) </a:t>
            </a:r>
          </a:p>
          <a:p>
            <a:pPr eaLnBrk="1" hangingPunct="1"/>
            <a:r>
              <a:rPr lang="en-US" smtClean="0"/>
              <a:t>LL parsers and recursive descent</a:t>
            </a:r>
          </a:p>
          <a:p>
            <a:pPr eaLnBrk="1" hangingPunct="1"/>
            <a:r>
              <a:rPr lang="en-US" smtClean="0"/>
              <a:t>Continue reading ch. 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545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4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6F67EF1-BCE0-4395-88F5-B63684D1CAD5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7174" name="Rectangle 4"/>
          <p:cNvSpPr>
            <a:spLocks noGrp="1" noChangeArrowheads="1"/>
          </p:cNvSpPr>
          <p:nvPr>
            <p:ph type="body" sz="half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Grammar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i="1" smtClean="0"/>
              <a:t>S</a:t>
            </a:r>
            <a:r>
              <a:rPr lang="en-US" smtClean="0"/>
              <a:t> ::= a</a:t>
            </a:r>
            <a:r>
              <a:rPr lang="en-US" i="1" smtClean="0"/>
              <a:t>AB </a:t>
            </a:r>
            <a:r>
              <a:rPr lang="en-US" smtClean="0"/>
              <a:t>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i="1" smtClean="0"/>
              <a:t>A</a:t>
            </a:r>
            <a:r>
              <a:rPr lang="en-US" smtClean="0"/>
              <a:t> ::= </a:t>
            </a:r>
            <a:r>
              <a:rPr lang="en-US" i="1" smtClean="0"/>
              <a:t>A</a:t>
            </a:r>
            <a:r>
              <a:rPr lang="en-US" smtClean="0"/>
              <a:t>bc | b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B ::= d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7175" name="Rectangle 5"/>
          <p:cNvSpPr>
            <a:spLocks noGrp="1" noChangeArrowheads="1"/>
          </p:cNvSpPr>
          <p:nvPr>
            <p:ph type="body" sz="half" idx="2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Bottom-up Parse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a    b    b    c    d    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82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C2C4801-518F-42CA-9377-E49038DE1644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Details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The bottom-up parser reconstructs a reverse rightmost derivation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Given the rightmost derivation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i="1"/>
              <a:t>S</a:t>
            </a:r>
            <a:r>
              <a:rPr lang="en-US" sz="2400"/>
              <a:t> =&gt;</a:t>
            </a:r>
            <a:r>
              <a:rPr lang="en-US" sz="2400">
                <a:sym typeface="Symbol" pitchFamily="18" charset="2"/>
              </a:rPr>
              <a:t></a:t>
            </a:r>
            <a:r>
              <a:rPr lang="en-US" sz="2400" baseline="-25000">
                <a:sym typeface="Symbol" pitchFamily="18" charset="2"/>
              </a:rPr>
              <a:t>1</a:t>
            </a:r>
            <a:r>
              <a:rPr lang="en-US" sz="2400">
                <a:sym typeface="Symbol" pitchFamily="18" charset="2"/>
              </a:rPr>
              <a:t>=&gt;</a:t>
            </a:r>
            <a:r>
              <a:rPr lang="en-US" sz="2400" baseline="-25000">
                <a:sym typeface="Symbol" pitchFamily="18" charset="2"/>
              </a:rPr>
              <a:t>2</a:t>
            </a:r>
            <a:r>
              <a:rPr lang="en-US" sz="2400">
                <a:sym typeface="Symbol" pitchFamily="18" charset="2"/>
              </a:rPr>
              <a:t>=&gt;…=&gt;</a:t>
            </a:r>
            <a:r>
              <a:rPr lang="en-US" sz="2400" i="1" baseline="-25000">
                <a:sym typeface="Symbol" pitchFamily="18" charset="2"/>
              </a:rPr>
              <a:t>n</a:t>
            </a:r>
            <a:r>
              <a:rPr lang="en-US" sz="2400" baseline="-25000">
                <a:sym typeface="Symbol" pitchFamily="18" charset="2"/>
              </a:rPr>
              <a:t>-2</a:t>
            </a:r>
            <a:r>
              <a:rPr lang="en-US" sz="2400">
                <a:sym typeface="Symbol" pitchFamily="18" charset="2"/>
              </a:rPr>
              <a:t>=&gt;</a:t>
            </a:r>
            <a:r>
              <a:rPr lang="en-US" sz="2400" i="1" baseline="-25000">
                <a:sym typeface="Symbol" pitchFamily="18" charset="2"/>
              </a:rPr>
              <a:t>n</a:t>
            </a:r>
            <a:r>
              <a:rPr lang="en-US" sz="2400" baseline="-25000">
                <a:sym typeface="Symbol" pitchFamily="18" charset="2"/>
              </a:rPr>
              <a:t>-1</a:t>
            </a:r>
            <a:r>
              <a:rPr lang="en-US" sz="2400">
                <a:sym typeface="Symbol" pitchFamily="18" charset="2"/>
              </a:rPr>
              <a:t>=&gt;</a:t>
            </a:r>
            <a:r>
              <a:rPr lang="en-US" sz="2400" i="1" baseline="-25000">
                <a:sym typeface="Symbol" pitchFamily="18" charset="2"/>
              </a:rPr>
              <a:t>n </a:t>
            </a:r>
            <a:r>
              <a:rPr lang="en-US" sz="2400">
                <a:sym typeface="Symbol" pitchFamily="18" charset="2"/>
              </a:rPr>
              <a:t>= </a:t>
            </a:r>
            <a:r>
              <a:rPr lang="en-US" sz="2400" i="1">
                <a:sym typeface="Symbol" pitchFamily="18" charset="2"/>
              </a:rPr>
              <a:t>w</a:t>
            </a:r>
            <a:endParaRPr lang="en-US" sz="240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>
                <a:sym typeface="Symbol" pitchFamily="18" charset="2"/>
              </a:rPr>
              <a:t>	</a:t>
            </a:r>
            <a:r>
              <a:rPr lang="en-US" sz="2800">
                <a:sym typeface="Symbol" pitchFamily="18" charset="2"/>
              </a:rPr>
              <a:t>the parser will first discover </a:t>
            </a:r>
            <a:r>
              <a:rPr lang="en-US" sz="2800" i="1" baseline="-25000">
                <a:sym typeface="Symbol" pitchFamily="18" charset="2"/>
              </a:rPr>
              <a:t>n</a:t>
            </a:r>
            <a:r>
              <a:rPr lang="en-US" sz="2800" baseline="-25000">
                <a:sym typeface="Symbol" pitchFamily="18" charset="2"/>
              </a:rPr>
              <a:t>-1</a:t>
            </a:r>
            <a:r>
              <a:rPr lang="en-US" sz="2800">
                <a:sym typeface="Symbol" pitchFamily="18" charset="2"/>
              </a:rPr>
              <a:t>=&gt;</a:t>
            </a:r>
            <a:r>
              <a:rPr lang="en-US" sz="2800" i="1" baseline="-25000">
                <a:sym typeface="Symbol" pitchFamily="18" charset="2"/>
              </a:rPr>
              <a:t>n  </a:t>
            </a:r>
            <a:r>
              <a:rPr lang="en-US" sz="2800">
                <a:sym typeface="Symbol" pitchFamily="18" charset="2"/>
              </a:rPr>
              <a:t>, then </a:t>
            </a:r>
            <a:r>
              <a:rPr lang="en-US" sz="2800" i="1" baseline="-25000">
                <a:sym typeface="Symbol" pitchFamily="18" charset="2"/>
              </a:rPr>
              <a:t>n</a:t>
            </a:r>
            <a:r>
              <a:rPr lang="en-US" sz="2800" baseline="-25000">
                <a:sym typeface="Symbol" pitchFamily="18" charset="2"/>
              </a:rPr>
              <a:t>-2</a:t>
            </a:r>
            <a:r>
              <a:rPr lang="en-US" sz="2800">
                <a:sym typeface="Symbol" pitchFamily="18" charset="2"/>
              </a:rPr>
              <a:t>=&gt;</a:t>
            </a:r>
            <a:r>
              <a:rPr lang="en-US" sz="2800" i="1" baseline="-25000">
                <a:sym typeface="Symbol" pitchFamily="18" charset="2"/>
              </a:rPr>
              <a:t>n</a:t>
            </a:r>
            <a:r>
              <a:rPr lang="en-US" sz="2800" baseline="-25000">
                <a:sym typeface="Symbol" pitchFamily="18" charset="2"/>
              </a:rPr>
              <a:t>-1 </a:t>
            </a:r>
            <a:r>
              <a:rPr lang="en-US" sz="2800">
                <a:sym typeface="Symbol" pitchFamily="18" charset="2"/>
              </a:rPr>
              <a:t>, etc.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>
                <a:sym typeface="Symbol" pitchFamily="18" charset="2"/>
              </a:rPr>
              <a:t>Parsing terminates when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sym typeface="Symbol" pitchFamily="18" charset="2"/>
              </a:rPr>
              <a:t></a:t>
            </a:r>
            <a:r>
              <a:rPr lang="en-US" sz="2400" baseline="-25000">
                <a:sym typeface="Symbol" pitchFamily="18" charset="2"/>
              </a:rPr>
              <a:t>1</a:t>
            </a:r>
            <a:r>
              <a:rPr lang="en-US" sz="2400">
                <a:sym typeface="Symbol" pitchFamily="18" charset="2"/>
              </a:rPr>
              <a:t> reduced to </a:t>
            </a:r>
            <a:r>
              <a:rPr lang="en-US" sz="2400" i="1">
                <a:sym typeface="Symbol" pitchFamily="18" charset="2"/>
              </a:rPr>
              <a:t>S</a:t>
            </a:r>
            <a:r>
              <a:rPr lang="en-US" sz="2400">
                <a:sym typeface="Symbol" pitchFamily="18" charset="2"/>
              </a:rPr>
              <a:t>  (start symbol, success), 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sym typeface="Symbol" pitchFamily="18" charset="2"/>
              </a:rPr>
              <a:t>No match can be found (syntax error)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401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D26F87D-B425-40DD-BC33-946293254622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 We Parse with This?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Key: given what we’ve already seen and the next input symbol, decide what to do.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Choices: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Perform a reduction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Look ahead further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Can reduce </a:t>
            </a:r>
            <a:r>
              <a:rPr lang="en-US" sz="2800" i="1" dirty="0"/>
              <a:t>A</a:t>
            </a:r>
            <a:r>
              <a:rPr lang="en-US" sz="2800" dirty="0"/>
              <a:t>=&gt;</a:t>
            </a:r>
            <a:r>
              <a:rPr lang="en-US" sz="2800" dirty="0">
                <a:sym typeface="Symbol" pitchFamily="18" charset="2"/>
              </a:rPr>
              <a:t> if both of these hold: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i="1" dirty="0"/>
              <a:t>A</a:t>
            </a:r>
            <a:r>
              <a:rPr lang="en-US" sz="2400" dirty="0"/>
              <a:t>=&gt;</a:t>
            </a:r>
            <a:r>
              <a:rPr lang="en-US" sz="2400" dirty="0">
                <a:sym typeface="Symbol" pitchFamily="18" charset="2"/>
              </a:rPr>
              <a:t> is a valid production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i="1" dirty="0"/>
              <a:t>A</a:t>
            </a:r>
            <a:r>
              <a:rPr lang="en-US" sz="2400" dirty="0"/>
              <a:t>=&gt;</a:t>
            </a:r>
            <a:r>
              <a:rPr lang="en-US" sz="2400" dirty="0">
                <a:sym typeface="Symbol" pitchFamily="18" charset="2"/>
              </a:rPr>
              <a:t> is a step in </a:t>
            </a:r>
            <a:r>
              <a:rPr lang="en-US" sz="2400" i="1" dirty="0">
                <a:sym typeface="Symbol" pitchFamily="18" charset="2"/>
              </a:rPr>
              <a:t>this</a:t>
            </a:r>
            <a:r>
              <a:rPr lang="en-US" sz="2400" dirty="0">
                <a:sym typeface="Symbol" pitchFamily="18" charset="2"/>
              </a:rPr>
              <a:t> rightmost derivation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ym typeface="Symbol" pitchFamily="18" charset="2"/>
              </a:rPr>
              <a:t>This is known as a </a:t>
            </a:r>
            <a:r>
              <a:rPr lang="en-US" sz="2800" i="1" dirty="0">
                <a:solidFill>
                  <a:schemeClr val="tx2"/>
                </a:solidFill>
                <a:sym typeface="Symbol" pitchFamily="18" charset="2"/>
              </a:rPr>
              <a:t>shift-reduce</a:t>
            </a:r>
            <a:r>
              <a:rPr lang="en-US" sz="2800" dirty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sz="2800" dirty="0">
                <a:sym typeface="Symbol" pitchFamily="18" charset="2"/>
              </a:rPr>
              <a:t>parser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596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9F99D9F-BEDD-4B70-B72E-54F9CB1C9A56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Sentential Forms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/>
              <a:t>If </a:t>
            </a:r>
            <a:r>
              <a:rPr lang="en-US" sz="2800" i="1" dirty="0"/>
              <a:t>S </a:t>
            </a:r>
            <a:r>
              <a:rPr lang="en-US" sz="2800" dirty="0"/>
              <a:t>=&gt;* </a:t>
            </a:r>
            <a:r>
              <a:rPr lang="en-US" sz="2800" dirty="0">
                <a:sym typeface="Symbol" pitchFamily="18" charset="2"/>
              </a:rPr>
              <a:t>, the string  is called a </a:t>
            </a:r>
            <a:r>
              <a:rPr lang="en-US" sz="2800" i="1" dirty="0">
                <a:solidFill>
                  <a:schemeClr val="tx2"/>
                </a:solidFill>
                <a:sym typeface="Symbol" pitchFamily="18" charset="2"/>
              </a:rPr>
              <a:t>sentential form</a:t>
            </a:r>
            <a:r>
              <a:rPr lang="en-US" sz="2800" dirty="0">
                <a:sym typeface="Symbol" pitchFamily="18" charset="2"/>
              </a:rPr>
              <a:t> of the of the grammar</a:t>
            </a:r>
          </a:p>
          <a:p>
            <a:pPr eaLnBrk="1" hangingPunct="1"/>
            <a:r>
              <a:rPr lang="en-US" sz="2800" dirty="0">
                <a:sym typeface="Symbol" pitchFamily="18" charset="2"/>
              </a:rPr>
              <a:t>In the derivation </a:t>
            </a:r>
            <a:br>
              <a:rPr lang="en-US" sz="2800" dirty="0">
                <a:sym typeface="Symbol" pitchFamily="18" charset="2"/>
              </a:rPr>
            </a:br>
            <a:r>
              <a:rPr lang="en-US" sz="2800" i="1" dirty="0"/>
              <a:t>S</a:t>
            </a:r>
            <a:r>
              <a:rPr lang="en-US" sz="2800" dirty="0"/>
              <a:t> =&gt;</a:t>
            </a:r>
            <a:r>
              <a:rPr lang="en-US" sz="2800" dirty="0">
                <a:sym typeface="Symbol" pitchFamily="18" charset="2"/>
              </a:rPr>
              <a:t></a:t>
            </a:r>
            <a:r>
              <a:rPr lang="en-US" sz="2800" baseline="-25000" dirty="0">
                <a:sym typeface="Symbol" pitchFamily="18" charset="2"/>
              </a:rPr>
              <a:t>1</a:t>
            </a:r>
            <a:r>
              <a:rPr lang="en-US" sz="2800" dirty="0">
                <a:sym typeface="Symbol" pitchFamily="18" charset="2"/>
              </a:rPr>
              <a:t>=&gt;</a:t>
            </a:r>
            <a:r>
              <a:rPr lang="en-US" sz="2800" baseline="-25000" dirty="0">
                <a:sym typeface="Symbol" pitchFamily="18" charset="2"/>
              </a:rPr>
              <a:t>2</a:t>
            </a:r>
            <a:r>
              <a:rPr lang="en-US" sz="2800" dirty="0">
                <a:sym typeface="Symbol" pitchFamily="18" charset="2"/>
              </a:rPr>
              <a:t>=&gt;…=&gt;</a:t>
            </a:r>
            <a:r>
              <a:rPr lang="en-US" sz="2800" i="1" baseline="-25000" dirty="0">
                <a:sym typeface="Symbol" pitchFamily="18" charset="2"/>
              </a:rPr>
              <a:t>n</a:t>
            </a:r>
            <a:r>
              <a:rPr lang="en-US" sz="2800" baseline="-25000" dirty="0">
                <a:sym typeface="Symbol" pitchFamily="18" charset="2"/>
              </a:rPr>
              <a:t>-2</a:t>
            </a:r>
            <a:r>
              <a:rPr lang="en-US" sz="2800" dirty="0">
                <a:sym typeface="Symbol" pitchFamily="18" charset="2"/>
              </a:rPr>
              <a:t>=&gt;</a:t>
            </a:r>
            <a:r>
              <a:rPr lang="en-US" sz="2800" i="1" baseline="-25000" dirty="0">
                <a:sym typeface="Symbol" pitchFamily="18" charset="2"/>
              </a:rPr>
              <a:t>n</a:t>
            </a:r>
            <a:r>
              <a:rPr lang="en-US" sz="2800" baseline="-25000" dirty="0">
                <a:sym typeface="Symbol" pitchFamily="18" charset="2"/>
              </a:rPr>
              <a:t>-1</a:t>
            </a:r>
            <a:r>
              <a:rPr lang="en-US" sz="2800" dirty="0">
                <a:sym typeface="Symbol" pitchFamily="18" charset="2"/>
              </a:rPr>
              <a:t>=&gt;</a:t>
            </a:r>
            <a:r>
              <a:rPr lang="en-US" sz="2800" i="1" baseline="-25000" dirty="0">
                <a:sym typeface="Symbol" pitchFamily="18" charset="2"/>
              </a:rPr>
              <a:t>n </a:t>
            </a:r>
            <a:r>
              <a:rPr lang="en-US" sz="2800" dirty="0">
                <a:sym typeface="Symbol" pitchFamily="18" charset="2"/>
              </a:rPr>
              <a:t>= </a:t>
            </a:r>
            <a:r>
              <a:rPr lang="en-US" sz="2800" i="1" dirty="0">
                <a:sym typeface="Symbol" pitchFamily="18" charset="2"/>
              </a:rPr>
              <a:t>w</a:t>
            </a:r>
            <a:endParaRPr lang="en-US" sz="2800" dirty="0"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dirty="0">
                <a:sym typeface="Symbol" pitchFamily="18" charset="2"/>
              </a:rPr>
              <a:t>	each of the </a:t>
            </a:r>
            <a:r>
              <a:rPr lang="en-US" sz="2800" i="1" baseline="-25000" dirty="0" err="1">
                <a:sym typeface="Symbol" pitchFamily="18" charset="2"/>
              </a:rPr>
              <a:t>i</a:t>
            </a:r>
            <a:r>
              <a:rPr lang="en-US" sz="2800" baseline="-25000" dirty="0">
                <a:sym typeface="Symbol" pitchFamily="18" charset="2"/>
              </a:rPr>
              <a:t>  </a:t>
            </a:r>
            <a:r>
              <a:rPr lang="en-US" sz="2800" dirty="0">
                <a:sym typeface="Symbol" pitchFamily="18" charset="2"/>
              </a:rPr>
              <a:t>are sentential forms</a:t>
            </a:r>
          </a:p>
          <a:p>
            <a:pPr eaLnBrk="1" hangingPunct="1"/>
            <a:r>
              <a:rPr lang="en-US" sz="2800" dirty="0">
                <a:sym typeface="Symbol" pitchFamily="18" charset="2"/>
              </a:rPr>
              <a:t>A sentential form in a rightmost derivation is called a right-sentential form (similarly for leftmost and left-sentential)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919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811AF8B-FD3C-41A5-8604-60AB90165876}" type="datetime1">
              <a:rPr lang="en-US" smtClean="0"/>
              <a:t>7/29/2020</a:t>
            </a:fld>
            <a:endParaRPr lang="en-US" smtClean="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Handles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590800" y="2017713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Informally, a substring of the tree frontier that matches the right side of a production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Even if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i="1" dirty="0" smtClean="0">
                <a:sym typeface="Symbol" pitchFamily="18" charset="2"/>
              </a:rPr>
              <a:t>A</a:t>
            </a:r>
            <a:r>
              <a:rPr lang="en-US" dirty="0" smtClean="0">
                <a:sym typeface="Symbol" pitchFamily="18" charset="2"/>
              </a:rPr>
              <a:t>::= is a production,  is a handle only if it matches the frontier at a point where </a:t>
            </a:r>
            <a:r>
              <a:rPr lang="en-US" i="1" dirty="0" smtClean="0">
                <a:sym typeface="Symbol" pitchFamily="18" charset="2"/>
              </a:rPr>
              <a:t>A</a:t>
            </a:r>
            <a:r>
              <a:rPr lang="en-US" dirty="0" smtClean="0">
                <a:sym typeface="Symbol" pitchFamily="18" charset="2"/>
              </a:rPr>
              <a:t>::= was used in the derivation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ym typeface="Symbol" pitchFamily="18" charset="2"/>
              </a:rPr>
              <a:t> may appear in many other places in the frontier without being a handle for that particular production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2461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</TotalTime>
  <Words>2023</Words>
  <Application>Microsoft Office PowerPoint</Application>
  <PresentationFormat>Widescreen</PresentationFormat>
  <Paragraphs>574</Paragraphs>
  <Slides>41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Century Gothic</vt:lpstr>
      <vt:lpstr>Symbol</vt:lpstr>
      <vt:lpstr>Tahoma</vt:lpstr>
      <vt:lpstr>Wingdings</vt:lpstr>
      <vt:lpstr>Wingdings 3</vt:lpstr>
      <vt:lpstr>ZapfDingbats</vt:lpstr>
      <vt:lpstr>Wisp</vt:lpstr>
      <vt:lpstr>LR Parsing </vt:lpstr>
      <vt:lpstr>Agenda</vt:lpstr>
      <vt:lpstr>LR(1) Parsing</vt:lpstr>
      <vt:lpstr>Bottom-Up Parsing</vt:lpstr>
      <vt:lpstr>Example</vt:lpstr>
      <vt:lpstr>Details</vt:lpstr>
      <vt:lpstr>How Do We Parse with This?</vt:lpstr>
      <vt:lpstr>Sentential Forms</vt:lpstr>
      <vt:lpstr>Handles</vt:lpstr>
      <vt:lpstr>Handles (cont.)</vt:lpstr>
      <vt:lpstr>Handle Examples</vt:lpstr>
      <vt:lpstr>Implementing Shift-Reduce Parsers</vt:lpstr>
      <vt:lpstr>Shift-Reduce Parser Operations</vt:lpstr>
      <vt:lpstr>Shift-Reduce Example</vt:lpstr>
      <vt:lpstr>How Do We Automate This?</vt:lpstr>
      <vt:lpstr>DFA for prefixes of</vt:lpstr>
      <vt:lpstr>Trace</vt:lpstr>
      <vt:lpstr>Observations</vt:lpstr>
      <vt:lpstr>Avoiding DFA Rescanning</vt:lpstr>
      <vt:lpstr>Stack</vt:lpstr>
      <vt:lpstr>Encoding the DFA in a Table</vt:lpstr>
      <vt:lpstr>Actions (1)</vt:lpstr>
      <vt:lpstr>Actions (2)</vt:lpstr>
      <vt:lpstr>Goto</vt:lpstr>
      <vt:lpstr>Reminder: DFA for</vt:lpstr>
      <vt:lpstr>LR Parse Table for</vt:lpstr>
      <vt:lpstr>LR Parsing Algorithm (1)</vt:lpstr>
      <vt:lpstr>Example</vt:lpstr>
      <vt:lpstr>LR States</vt:lpstr>
      <vt:lpstr>Items</vt:lpstr>
      <vt:lpstr>DFA for</vt:lpstr>
      <vt:lpstr>Problems with Grammars</vt:lpstr>
      <vt:lpstr>Shift-Reduce Conflicts</vt:lpstr>
      <vt:lpstr>Parser States for</vt:lpstr>
      <vt:lpstr>Solving Shift-Reduce Conflicts</vt:lpstr>
      <vt:lpstr>Reduce-Reduce Conflicts</vt:lpstr>
      <vt:lpstr>Parser States for</vt:lpstr>
      <vt:lpstr>Handling Reduce-Reduce Conflicts</vt:lpstr>
      <vt:lpstr>Another Reduce-Reduce Conflict</vt:lpstr>
      <vt:lpstr>Covering Grammars</vt:lpstr>
      <vt:lpstr>Coming Attractions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75</cp:revision>
  <dcterms:created xsi:type="dcterms:W3CDTF">2020-06-07T14:00:41Z</dcterms:created>
  <dcterms:modified xsi:type="dcterms:W3CDTF">2020-07-29T03:47:02Z</dcterms:modified>
</cp:coreProperties>
</file>