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notesSlides/notesSlide1.xml" ContentType="application/vnd.openxmlformats-officedocument.presentationml.notesSlide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notesSlides/notesSlide2.xml" ContentType="application/vnd.openxmlformats-officedocument.presentationml.notesSlide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notesSlides/notesSlide3.xml" ContentType="application/vnd.openxmlformats-officedocument.presentationml.notesSlide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notesSlides/notesSlide4.xml" ContentType="application/vnd.openxmlformats-officedocument.presentationml.notesSlide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notesSlides/notesSlide5.xml" ContentType="application/vnd.openxmlformats-officedocument.presentationml.notesSlide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notesSlides/notesSlide6.xml" ContentType="application/vnd.openxmlformats-officedocument.presentationml.notesSlide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0.xml" ContentType="application/vnd.openxmlformats-officedocument.presentationml.tags+xml"/>
  <Override PartName="/ppt/notesSlides/notesSlide7.xml" ContentType="application/vnd.openxmlformats-officedocument.presentationml.notesSlide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notesSlides/notesSlide8.xml" ContentType="application/vnd.openxmlformats-officedocument.presentationml.notesSlide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autoCompressPictures="0">
  <p:sldMasterIdLst>
    <p:sldMasterId id="2147483648" r:id="rId1"/>
  </p:sldMasterIdLst>
  <p:notesMasterIdLst>
    <p:notesMasterId r:id="rId60"/>
  </p:notesMasterIdLst>
  <p:handoutMasterIdLst>
    <p:handoutMasterId r:id="rId61"/>
  </p:handoutMasterIdLst>
  <p:sldIdLst>
    <p:sldId id="257" r:id="rId2"/>
    <p:sldId id="259" r:id="rId3"/>
    <p:sldId id="261" r:id="rId4"/>
    <p:sldId id="262" r:id="rId5"/>
    <p:sldId id="263" r:id="rId6"/>
    <p:sldId id="264" r:id="rId7"/>
    <p:sldId id="265" r:id="rId8"/>
    <p:sldId id="324" r:id="rId9"/>
    <p:sldId id="303" r:id="rId10"/>
    <p:sldId id="304" r:id="rId11"/>
    <p:sldId id="305" r:id="rId12"/>
    <p:sldId id="306" r:id="rId13"/>
    <p:sldId id="309" r:id="rId14"/>
    <p:sldId id="310" r:id="rId15"/>
    <p:sldId id="312" r:id="rId16"/>
    <p:sldId id="313" r:id="rId17"/>
    <p:sldId id="266" r:id="rId18"/>
    <p:sldId id="267" r:id="rId19"/>
    <p:sldId id="323" r:id="rId20"/>
    <p:sldId id="268" r:id="rId21"/>
    <p:sldId id="269" r:id="rId22"/>
    <p:sldId id="270" r:id="rId23"/>
    <p:sldId id="271" r:id="rId24"/>
    <p:sldId id="272" r:id="rId25"/>
    <p:sldId id="273" r:id="rId26"/>
    <p:sldId id="274" r:id="rId27"/>
    <p:sldId id="275" r:id="rId28"/>
    <p:sldId id="314" r:id="rId29"/>
    <p:sldId id="325" r:id="rId30"/>
    <p:sldId id="315" r:id="rId31"/>
    <p:sldId id="316" r:id="rId32"/>
    <p:sldId id="317" r:id="rId33"/>
    <p:sldId id="319" r:id="rId34"/>
    <p:sldId id="320" r:id="rId35"/>
    <p:sldId id="321" r:id="rId36"/>
    <p:sldId id="322" r:id="rId37"/>
    <p:sldId id="276" r:id="rId38"/>
    <p:sldId id="277" r:id="rId39"/>
    <p:sldId id="278" r:id="rId40"/>
    <p:sldId id="279" r:id="rId41"/>
    <p:sldId id="280" r:id="rId42"/>
    <p:sldId id="281" r:id="rId43"/>
    <p:sldId id="282" r:id="rId44"/>
    <p:sldId id="283" r:id="rId45"/>
    <p:sldId id="284" r:id="rId46"/>
    <p:sldId id="285" r:id="rId47"/>
    <p:sldId id="286" r:id="rId48"/>
    <p:sldId id="287" r:id="rId49"/>
    <p:sldId id="290" r:id="rId50"/>
    <p:sldId id="293" r:id="rId51"/>
    <p:sldId id="326" r:id="rId52"/>
    <p:sldId id="294" r:id="rId53"/>
    <p:sldId id="295" r:id="rId54"/>
    <p:sldId id="297" r:id="rId55"/>
    <p:sldId id="298" r:id="rId56"/>
    <p:sldId id="299" r:id="rId57"/>
    <p:sldId id="301" r:id="rId58"/>
    <p:sldId id="302" r:id="rId5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notesMaster" Target="notesMasters/notesMaster1.xml"/><Relationship Id="rId65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ED9E1D0-C380-411B-A39B-6023620B0271}" type="datetimeFigureOut">
              <a:rPr lang="en-US" smtClean="0"/>
              <a:t>2/24/2021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C45F0ED-F4D8-420C-A49A-B22A3CB396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033926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71D2690-A9C1-46B3-8DC6-27BB10A0D369}" type="datetimeFigureOut">
              <a:rPr lang="en-US" smtClean="0"/>
              <a:t>2/24/2021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AF99B19-FD66-4A14-8048-2CEFAB8CAC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440687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2094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37675" indent="-283721" defTabSz="922094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34885" indent="-226977" defTabSz="922094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588839" indent="-226977" defTabSz="922094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42792" indent="-226977" defTabSz="922094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496746" indent="-226977" defTabSz="922094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50700" indent="-226977" defTabSz="922094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04654" indent="-226977" defTabSz="922094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58608" indent="-226977" defTabSz="922094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fld id="{D3A31D28-A229-4913-A27F-7A9D01522350}" type="slidenum">
              <a:rPr lang="en-US" smtClean="0">
                <a:latin typeface="Arial" charset="0"/>
              </a:rPr>
              <a:pPr/>
              <a:t>1</a:t>
            </a:fld>
            <a:endParaRPr lang="en-US" smtClean="0">
              <a:latin typeface="Arial" charset="0"/>
            </a:endParaRPr>
          </a:p>
        </p:txBody>
      </p:sp>
      <p:sp>
        <p:nvSpPr>
          <p:cNvPr id="512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52174093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2094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37675" indent="-283721" defTabSz="922094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34885" indent="-226977" defTabSz="922094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588839" indent="-226977" defTabSz="922094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42792" indent="-226977" defTabSz="922094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496746" indent="-226977" defTabSz="922094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50700" indent="-226977" defTabSz="922094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04654" indent="-226977" defTabSz="922094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58608" indent="-226977" defTabSz="922094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fld id="{9B2A8B25-8C8C-4E3F-A9B6-EE910524E96D}" type="slidenum">
              <a:rPr lang="en-US" smtClean="0">
                <a:latin typeface="Arial" charset="0"/>
              </a:rPr>
              <a:pPr/>
              <a:t>2</a:t>
            </a:fld>
            <a:endParaRPr lang="en-US" smtClean="0">
              <a:latin typeface="Arial" charset="0"/>
            </a:endParaRPr>
          </a:p>
        </p:txBody>
      </p:sp>
      <p:sp>
        <p:nvSpPr>
          <p:cNvPr id="522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2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86674539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F99B19-FD66-4A14-8048-2CEFAB8CAC8A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885681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2094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37675" indent="-283721" defTabSz="922094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34885" indent="-226977" defTabSz="922094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588839" indent="-226977" defTabSz="922094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42792" indent="-226977" defTabSz="922094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496746" indent="-226977" defTabSz="922094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50700" indent="-226977" defTabSz="922094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04654" indent="-226977" defTabSz="922094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58608" indent="-226977" defTabSz="922094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fld id="{27890077-9B51-41E5-BEA7-2A4553DD6F16}" type="slidenum">
              <a:rPr lang="en-US" smtClean="0">
                <a:latin typeface="Arial" charset="0"/>
              </a:rPr>
              <a:pPr/>
              <a:t>23</a:t>
            </a:fld>
            <a:endParaRPr lang="en-US" smtClean="0">
              <a:latin typeface="Arial" charset="0"/>
            </a:endParaRPr>
          </a:p>
        </p:txBody>
      </p:sp>
      <p:sp>
        <p:nvSpPr>
          <p:cNvPr id="532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2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US" smtClean="0"/>
              <a:t>Au02: taken from one of Cooper’s slides</a:t>
            </a:r>
          </a:p>
        </p:txBody>
      </p:sp>
    </p:spTree>
    <p:extLst>
      <p:ext uri="{BB962C8B-B14F-4D97-AF65-F5344CB8AC3E}">
        <p14:creationId xmlns:p14="http://schemas.microsoft.com/office/powerpoint/2010/main" val="137926962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2094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37675" indent="-283721" defTabSz="922094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34885" indent="-226977" defTabSz="922094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588839" indent="-226977" defTabSz="922094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42792" indent="-226977" defTabSz="922094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496746" indent="-226977" defTabSz="922094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50700" indent="-226977" defTabSz="922094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04654" indent="-226977" defTabSz="922094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58608" indent="-226977" defTabSz="922094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fld id="{A00FCB0E-A896-4E60-AC1C-3E261514C4F9}" type="slidenum">
              <a:rPr lang="en-US" smtClean="0">
                <a:latin typeface="Arial" charset="0"/>
              </a:rPr>
              <a:pPr/>
              <a:t>26</a:t>
            </a:fld>
            <a:endParaRPr lang="en-US" smtClean="0">
              <a:latin typeface="Arial" charset="0"/>
            </a:endParaRPr>
          </a:p>
        </p:txBody>
      </p:sp>
      <p:sp>
        <p:nvSpPr>
          <p:cNvPr id="542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US" smtClean="0"/>
              <a:t>Au02: from Cooper’s slides</a:t>
            </a:r>
          </a:p>
        </p:txBody>
      </p:sp>
    </p:spTree>
    <p:extLst>
      <p:ext uri="{BB962C8B-B14F-4D97-AF65-F5344CB8AC3E}">
        <p14:creationId xmlns:p14="http://schemas.microsoft.com/office/powerpoint/2010/main" val="304088025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2094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37675" indent="-283721" defTabSz="922094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34885" indent="-226977" defTabSz="922094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588839" indent="-226977" defTabSz="922094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42792" indent="-226977" defTabSz="922094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496746" indent="-226977" defTabSz="922094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50700" indent="-226977" defTabSz="922094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04654" indent="-226977" defTabSz="922094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58608" indent="-226977" defTabSz="922094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fld id="{33DBF69E-1004-48AF-8040-9BD4C9117EE9}" type="slidenum">
              <a:rPr lang="en-US" smtClean="0">
                <a:latin typeface="Arial" charset="0"/>
              </a:rPr>
              <a:pPr/>
              <a:t>27</a:t>
            </a:fld>
            <a:endParaRPr lang="en-US" smtClean="0">
              <a:latin typeface="Arial" charset="0"/>
            </a:endParaRPr>
          </a:p>
        </p:txBody>
      </p:sp>
      <p:sp>
        <p:nvSpPr>
          <p:cNvPr id="552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3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US" smtClean="0"/>
              <a:t>Au02: from Cooper’s slides</a:t>
            </a:r>
          </a:p>
        </p:txBody>
      </p:sp>
    </p:spTree>
    <p:extLst>
      <p:ext uri="{BB962C8B-B14F-4D97-AF65-F5344CB8AC3E}">
        <p14:creationId xmlns:p14="http://schemas.microsoft.com/office/powerpoint/2010/main" val="281660870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2094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37675" indent="-283721" defTabSz="922094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34885" indent="-226977" defTabSz="922094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588839" indent="-226977" defTabSz="922094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42792" indent="-226977" defTabSz="922094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496746" indent="-226977" defTabSz="922094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50700" indent="-226977" defTabSz="922094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04654" indent="-226977" defTabSz="922094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58608" indent="-226977" defTabSz="922094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fld id="{54962B5A-23A8-4BAF-A0CD-1ACDB412795F}" type="slidenum">
              <a:rPr lang="en-US" smtClean="0">
                <a:latin typeface="Arial" charset="0"/>
              </a:rPr>
              <a:pPr/>
              <a:t>39</a:t>
            </a:fld>
            <a:endParaRPr lang="en-US" smtClean="0">
              <a:latin typeface="Arial" charset="0"/>
            </a:endParaRPr>
          </a:p>
        </p:txBody>
      </p:sp>
      <p:sp>
        <p:nvSpPr>
          <p:cNvPr id="563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3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US" smtClean="0"/>
              <a:t>Au02: plan on drawing something here</a:t>
            </a:r>
          </a:p>
        </p:txBody>
      </p:sp>
    </p:spTree>
    <p:extLst>
      <p:ext uri="{BB962C8B-B14F-4D97-AF65-F5344CB8AC3E}">
        <p14:creationId xmlns:p14="http://schemas.microsoft.com/office/powerpoint/2010/main" val="250745714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2094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37675" indent="-283721" defTabSz="922094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34885" indent="-226977" defTabSz="922094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588839" indent="-226977" defTabSz="922094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42792" indent="-226977" defTabSz="922094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496746" indent="-226977" defTabSz="922094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50700" indent="-226977" defTabSz="922094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04654" indent="-226977" defTabSz="922094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58608" indent="-226977" defTabSz="922094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fld id="{2EE7526C-C262-4172-9ED2-B813575ACE33}" type="slidenum">
              <a:rPr lang="en-US" smtClean="0">
                <a:latin typeface="Arial" charset="0"/>
              </a:rPr>
              <a:pPr/>
              <a:t>41</a:t>
            </a:fld>
            <a:endParaRPr lang="en-US" smtClean="0">
              <a:latin typeface="Arial" charset="0"/>
            </a:endParaRPr>
          </a:p>
        </p:txBody>
      </p:sp>
      <p:sp>
        <p:nvSpPr>
          <p:cNvPr id="573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3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US" smtClean="0"/>
              <a:t>Au02: plan on drawing something here</a:t>
            </a:r>
          </a:p>
        </p:txBody>
      </p:sp>
    </p:spTree>
    <p:extLst>
      <p:ext uri="{BB962C8B-B14F-4D97-AF65-F5344CB8AC3E}">
        <p14:creationId xmlns:p14="http://schemas.microsoft.com/office/powerpoint/2010/main" val="37180433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DDB607-B3ED-4197-8FB0-0D9DC531F684}" type="datetime1">
              <a:rPr lang="en-US" smtClean="0"/>
              <a:t>2/24/2021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0A148C-DE97-46DC-AB4F-771AC8441A33}" type="datetime1">
              <a:rPr lang="en-US" smtClean="0"/>
              <a:t>2/24/2021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5FF541-79F4-49E3-8AAF-B7EE08A56A10}" type="datetime1">
              <a:rPr lang="en-US" smtClean="0"/>
              <a:t>2/24/2021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E18C9-813C-4567-96B5-6BE920E2F048}" type="datetime1">
              <a:rPr lang="en-US" smtClean="0"/>
              <a:t>2/24/2021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5A45A4-D339-4C24-BB91-97EDBA5E77D4}" type="datetime1">
              <a:rPr lang="en-US" smtClean="0"/>
              <a:t>2/24/2021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2FED68-43E5-49E1-A40F-F39B1B062D4A}" type="datetime1">
              <a:rPr lang="en-US" smtClean="0"/>
              <a:t>2/24/2021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BA3B7A-E3D5-4E82-8A65-9CF1FB6D096C}" type="datetime1">
              <a:rPr lang="en-US" smtClean="0"/>
              <a:t>2/24/2021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24741-EF2B-4343-BB96-560744B1B23F}" type="datetime1">
              <a:rPr lang="en-US" smtClean="0"/>
              <a:t>2/24/2021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9F95A-1427-4AFB-913A-BCBD284D4816}" type="datetime1">
              <a:rPr lang="en-US" smtClean="0"/>
              <a:t>2/24/2021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36227D-5B55-460C-A2EB-9277319AD3EE}" type="datetime1">
              <a:rPr lang="en-US" smtClean="0"/>
              <a:t>2/24/2021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8111A1-B664-4AE8-A545-385842459795}" type="datetime1">
              <a:rPr lang="en-US" smtClean="0"/>
              <a:t>2/24/2021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86854F-96D8-4B8A-A84F-A0A191ECD2DF}" type="datetime1">
              <a:rPr lang="en-US" smtClean="0"/>
              <a:t>2/24/2021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F74AB9-E475-47A6-870F-56BEB24AC45D}" type="datetime1">
              <a:rPr lang="en-US" smtClean="0"/>
              <a:t>2/24/2021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8EC71-DB96-4B54-8CEF-7EF01113F08B}" type="datetime1">
              <a:rPr lang="en-US" smtClean="0"/>
              <a:t>2/24/2021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A72333-6ECD-4753-B472-6FABBAD5DE59}" type="datetime1">
              <a:rPr lang="en-US" smtClean="0"/>
              <a:t>2/24/2021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AD180A-6049-44F3-9F24-05EB70391D94}" type="datetime1">
              <a:rPr lang="en-US" smtClean="0"/>
              <a:t>2/24/2021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tint val="90000"/>
                <a:lumMod val="120000"/>
              </a:schemeClr>
            </a:gs>
            <a:gs pos="100000">
              <a:schemeClr val="bg2">
                <a:shade val="98000"/>
                <a:satMod val="120000"/>
                <a:lumMod val="98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157"/>
            <a:ext cx="2356674" cy="6853096"/>
            <a:chOff x="6627813" y="195610"/>
            <a:chExt cx="1952625" cy="5678141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5610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D52D1B-4FBE-497F-B466-D9FE8B03C1DA}" type="datetime1">
              <a:rPr lang="en-US" smtClean="0"/>
              <a:t>2/24/2021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58" r:id="rId15"/>
    <p:sldLayoutId id="2147483659" r:id="rId16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2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4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6.xml"/><Relationship Id="rId1" Type="http://schemas.openxmlformats.org/officeDocument/2006/relationships/tags" Target="../tags/tag1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8.xml"/><Relationship Id="rId1" Type="http://schemas.openxmlformats.org/officeDocument/2006/relationships/tags" Target="../tags/tag1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4.xml"/><Relationship Id="rId1" Type="http://schemas.openxmlformats.org/officeDocument/2006/relationships/tags" Target="../tags/tag3.xml"/><Relationship Id="rId4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20.xml"/><Relationship Id="rId1" Type="http://schemas.openxmlformats.org/officeDocument/2006/relationships/tags" Target="../tags/tag19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22.xml"/><Relationship Id="rId1" Type="http://schemas.openxmlformats.org/officeDocument/2006/relationships/tags" Target="../tags/tag2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24.xml"/><Relationship Id="rId1" Type="http://schemas.openxmlformats.org/officeDocument/2006/relationships/tags" Target="../tags/tag2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26.xml"/><Relationship Id="rId1" Type="http://schemas.openxmlformats.org/officeDocument/2006/relationships/tags" Target="../tags/tag25.xml"/><Relationship Id="rId4" Type="http://schemas.openxmlformats.org/officeDocument/2006/relationships/notesSlide" Target="../notesSlides/notesSlide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28.xml"/><Relationship Id="rId1" Type="http://schemas.openxmlformats.org/officeDocument/2006/relationships/tags" Target="../tags/tag27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tags" Target="../tags/tag36.xml"/><Relationship Id="rId3" Type="http://schemas.openxmlformats.org/officeDocument/2006/relationships/tags" Target="../tags/tag31.xml"/><Relationship Id="rId7" Type="http://schemas.openxmlformats.org/officeDocument/2006/relationships/tags" Target="../tags/tag35.xml"/><Relationship Id="rId2" Type="http://schemas.openxmlformats.org/officeDocument/2006/relationships/tags" Target="../tags/tag30.xml"/><Relationship Id="rId1" Type="http://schemas.openxmlformats.org/officeDocument/2006/relationships/tags" Target="../tags/tag29.xml"/><Relationship Id="rId6" Type="http://schemas.openxmlformats.org/officeDocument/2006/relationships/tags" Target="../tags/tag34.xml"/><Relationship Id="rId5" Type="http://schemas.openxmlformats.org/officeDocument/2006/relationships/tags" Target="../tags/tag33.xml"/><Relationship Id="rId10" Type="http://schemas.openxmlformats.org/officeDocument/2006/relationships/slideLayout" Target="../slideLayouts/slideLayout2.xml"/><Relationship Id="rId4" Type="http://schemas.openxmlformats.org/officeDocument/2006/relationships/tags" Target="../tags/tag32.xml"/><Relationship Id="rId9" Type="http://schemas.openxmlformats.org/officeDocument/2006/relationships/tags" Target="../tags/tag37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tags" Target="../tags/tag45.xml"/><Relationship Id="rId3" Type="http://schemas.openxmlformats.org/officeDocument/2006/relationships/tags" Target="../tags/tag40.xml"/><Relationship Id="rId7" Type="http://schemas.openxmlformats.org/officeDocument/2006/relationships/tags" Target="../tags/tag44.xml"/><Relationship Id="rId2" Type="http://schemas.openxmlformats.org/officeDocument/2006/relationships/tags" Target="../tags/tag39.xml"/><Relationship Id="rId1" Type="http://schemas.openxmlformats.org/officeDocument/2006/relationships/tags" Target="../tags/tag38.xml"/><Relationship Id="rId6" Type="http://schemas.openxmlformats.org/officeDocument/2006/relationships/tags" Target="../tags/tag43.xml"/><Relationship Id="rId11" Type="http://schemas.openxmlformats.org/officeDocument/2006/relationships/notesSlide" Target="../notesSlides/notesSlide5.xml"/><Relationship Id="rId5" Type="http://schemas.openxmlformats.org/officeDocument/2006/relationships/tags" Target="../tags/tag42.xml"/><Relationship Id="rId10" Type="http://schemas.openxmlformats.org/officeDocument/2006/relationships/slideLayout" Target="../slideLayouts/slideLayout2.xml"/><Relationship Id="rId4" Type="http://schemas.openxmlformats.org/officeDocument/2006/relationships/tags" Target="../tags/tag41.xml"/><Relationship Id="rId9" Type="http://schemas.openxmlformats.org/officeDocument/2006/relationships/tags" Target="../tags/tag46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tags" Target="../tags/tag54.xml"/><Relationship Id="rId3" Type="http://schemas.openxmlformats.org/officeDocument/2006/relationships/tags" Target="../tags/tag49.xml"/><Relationship Id="rId7" Type="http://schemas.openxmlformats.org/officeDocument/2006/relationships/tags" Target="../tags/tag53.xml"/><Relationship Id="rId2" Type="http://schemas.openxmlformats.org/officeDocument/2006/relationships/tags" Target="../tags/tag48.xml"/><Relationship Id="rId1" Type="http://schemas.openxmlformats.org/officeDocument/2006/relationships/tags" Target="../tags/tag47.xml"/><Relationship Id="rId6" Type="http://schemas.openxmlformats.org/officeDocument/2006/relationships/tags" Target="../tags/tag52.xml"/><Relationship Id="rId11" Type="http://schemas.openxmlformats.org/officeDocument/2006/relationships/notesSlide" Target="../notesSlides/notesSlide6.xml"/><Relationship Id="rId5" Type="http://schemas.openxmlformats.org/officeDocument/2006/relationships/tags" Target="../tags/tag51.xml"/><Relationship Id="rId10" Type="http://schemas.openxmlformats.org/officeDocument/2006/relationships/slideLayout" Target="../slideLayouts/slideLayout2.xml"/><Relationship Id="rId4" Type="http://schemas.openxmlformats.org/officeDocument/2006/relationships/tags" Target="../tags/tag50.xml"/><Relationship Id="rId9" Type="http://schemas.openxmlformats.org/officeDocument/2006/relationships/tags" Target="../tags/tag55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6.xml"/><Relationship Id="rId1" Type="http://schemas.openxmlformats.org/officeDocument/2006/relationships/tags" Target="../tags/tag5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8" Type="http://schemas.openxmlformats.org/officeDocument/2006/relationships/tags" Target="../tags/tag63.xml"/><Relationship Id="rId3" Type="http://schemas.openxmlformats.org/officeDocument/2006/relationships/tags" Target="../tags/tag58.xml"/><Relationship Id="rId7" Type="http://schemas.openxmlformats.org/officeDocument/2006/relationships/tags" Target="../tags/tag62.xml"/><Relationship Id="rId12" Type="http://schemas.openxmlformats.org/officeDocument/2006/relationships/slideLayout" Target="../slideLayouts/slideLayout2.xml"/><Relationship Id="rId2" Type="http://schemas.openxmlformats.org/officeDocument/2006/relationships/tags" Target="../tags/tag57.xml"/><Relationship Id="rId1" Type="http://schemas.openxmlformats.org/officeDocument/2006/relationships/tags" Target="../tags/tag56.xml"/><Relationship Id="rId6" Type="http://schemas.openxmlformats.org/officeDocument/2006/relationships/tags" Target="../tags/tag61.xml"/><Relationship Id="rId11" Type="http://schemas.openxmlformats.org/officeDocument/2006/relationships/tags" Target="../tags/tag66.xml"/><Relationship Id="rId5" Type="http://schemas.openxmlformats.org/officeDocument/2006/relationships/tags" Target="../tags/tag60.xml"/><Relationship Id="rId10" Type="http://schemas.openxmlformats.org/officeDocument/2006/relationships/tags" Target="../tags/tag65.xml"/><Relationship Id="rId4" Type="http://schemas.openxmlformats.org/officeDocument/2006/relationships/tags" Target="../tags/tag59.xml"/><Relationship Id="rId9" Type="http://schemas.openxmlformats.org/officeDocument/2006/relationships/tags" Target="../tags/tag64.xml"/></Relationships>
</file>

<file path=ppt/slides/_rels/slide38.xml.rels><?xml version="1.0" encoding="UTF-8" standalone="yes"?>
<Relationships xmlns="http://schemas.openxmlformats.org/package/2006/relationships"><Relationship Id="rId8" Type="http://schemas.openxmlformats.org/officeDocument/2006/relationships/tags" Target="../tags/tag74.xml"/><Relationship Id="rId13" Type="http://schemas.openxmlformats.org/officeDocument/2006/relationships/slideLayout" Target="../slideLayouts/slideLayout2.xml"/><Relationship Id="rId3" Type="http://schemas.openxmlformats.org/officeDocument/2006/relationships/tags" Target="../tags/tag69.xml"/><Relationship Id="rId7" Type="http://schemas.openxmlformats.org/officeDocument/2006/relationships/tags" Target="../tags/tag73.xml"/><Relationship Id="rId12" Type="http://schemas.openxmlformats.org/officeDocument/2006/relationships/tags" Target="../tags/tag78.xml"/><Relationship Id="rId2" Type="http://schemas.openxmlformats.org/officeDocument/2006/relationships/tags" Target="../tags/tag68.xml"/><Relationship Id="rId1" Type="http://schemas.openxmlformats.org/officeDocument/2006/relationships/tags" Target="../tags/tag67.xml"/><Relationship Id="rId6" Type="http://schemas.openxmlformats.org/officeDocument/2006/relationships/tags" Target="../tags/tag72.xml"/><Relationship Id="rId11" Type="http://schemas.openxmlformats.org/officeDocument/2006/relationships/tags" Target="../tags/tag77.xml"/><Relationship Id="rId5" Type="http://schemas.openxmlformats.org/officeDocument/2006/relationships/tags" Target="../tags/tag71.xml"/><Relationship Id="rId10" Type="http://schemas.openxmlformats.org/officeDocument/2006/relationships/tags" Target="../tags/tag76.xml"/><Relationship Id="rId4" Type="http://schemas.openxmlformats.org/officeDocument/2006/relationships/tags" Target="../tags/tag70.xml"/><Relationship Id="rId9" Type="http://schemas.openxmlformats.org/officeDocument/2006/relationships/tags" Target="../tags/tag75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80.xml"/><Relationship Id="rId1" Type="http://schemas.openxmlformats.org/officeDocument/2006/relationships/tags" Target="../tags/tag79.xml"/><Relationship Id="rId4" Type="http://schemas.openxmlformats.org/officeDocument/2006/relationships/notesSlide" Target="../notesSlides/notesSlide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8.xml"/><Relationship Id="rId1" Type="http://schemas.openxmlformats.org/officeDocument/2006/relationships/tags" Target="../tags/tag7.xml"/></Relationships>
</file>

<file path=ppt/slides/_rels/slide40.xml.rels><?xml version="1.0" encoding="UTF-8" standalone="yes"?>
<Relationships xmlns="http://schemas.openxmlformats.org/package/2006/relationships"><Relationship Id="rId8" Type="http://schemas.openxmlformats.org/officeDocument/2006/relationships/tags" Target="../tags/tag88.xml"/><Relationship Id="rId13" Type="http://schemas.openxmlformats.org/officeDocument/2006/relationships/tags" Target="../tags/tag93.xml"/><Relationship Id="rId18" Type="http://schemas.openxmlformats.org/officeDocument/2006/relationships/tags" Target="../tags/tag98.xml"/><Relationship Id="rId26" Type="http://schemas.openxmlformats.org/officeDocument/2006/relationships/tags" Target="../tags/tag106.xml"/><Relationship Id="rId3" Type="http://schemas.openxmlformats.org/officeDocument/2006/relationships/tags" Target="../tags/tag83.xml"/><Relationship Id="rId21" Type="http://schemas.openxmlformats.org/officeDocument/2006/relationships/tags" Target="../tags/tag101.xml"/><Relationship Id="rId7" Type="http://schemas.openxmlformats.org/officeDocument/2006/relationships/tags" Target="../tags/tag87.xml"/><Relationship Id="rId12" Type="http://schemas.openxmlformats.org/officeDocument/2006/relationships/tags" Target="../tags/tag92.xml"/><Relationship Id="rId17" Type="http://schemas.openxmlformats.org/officeDocument/2006/relationships/tags" Target="../tags/tag97.xml"/><Relationship Id="rId25" Type="http://schemas.openxmlformats.org/officeDocument/2006/relationships/tags" Target="../tags/tag105.xml"/><Relationship Id="rId2" Type="http://schemas.openxmlformats.org/officeDocument/2006/relationships/tags" Target="../tags/tag82.xml"/><Relationship Id="rId16" Type="http://schemas.openxmlformats.org/officeDocument/2006/relationships/tags" Target="../tags/tag96.xml"/><Relationship Id="rId20" Type="http://schemas.openxmlformats.org/officeDocument/2006/relationships/tags" Target="../tags/tag100.xml"/><Relationship Id="rId1" Type="http://schemas.openxmlformats.org/officeDocument/2006/relationships/tags" Target="../tags/tag81.xml"/><Relationship Id="rId6" Type="http://schemas.openxmlformats.org/officeDocument/2006/relationships/tags" Target="../tags/tag86.xml"/><Relationship Id="rId11" Type="http://schemas.openxmlformats.org/officeDocument/2006/relationships/tags" Target="../tags/tag91.xml"/><Relationship Id="rId24" Type="http://schemas.openxmlformats.org/officeDocument/2006/relationships/tags" Target="../tags/tag104.xml"/><Relationship Id="rId5" Type="http://schemas.openxmlformats.org/officeDocument/2006/relationships/tags" Target="../tags/tag85.xml"/><Relationship Id="rId15" Type="http://schemas.openxmlformats.org/officeDocument/2006/relationships/tags" Target="../tags/tag95.xml"/><Relationship Id="rId23" Type="http://schemas.openxmlformats.org/officeDocument/2006/relationships/tags" Target="../tags/tag103.xml"/><Relationship Id="rId28" Type="http://schemas.openxmlformats.org/officeDocument/2006/relationships/slideLayout" Target="../slideLayouts/slideLayout4.xml"/><Relationship Id="rId10" Type="http://schemas.openxmlformats.org/officeDocument/2006/relationships/tags" Target="../tags/tag90.xml"/><Relationship Id="rId19" Type="http://schemas.openxmlformats.org/officeDocument/2006/relationships/tags" Target="../tags/tag99.xml"/><Relationship Id="rId4" Type="http://schemas.openxmlformats.org/officeDocument/2006/relationships/tags" Target="../tags/tag84.xml"/><Relationship Id="rId9" Type="http://schemas.openxmlformats.org/officeDocument/2006/relationships/tags" Target="../tags/tag89.xml"/><Relationship Id="rId14" Type="http://schemas.openxmlformats.org/officeDocument/2006/relationships/tags" Target="../tags/tag94.xml"/><Relationship Id="rId22" Type="http://schemas.openxmlformats.org/officeDocument/2006/relationships/tags" Target="../tags/tag102.xml"/><Relationship Id="rId27" Type="http://schemas.openxmlformats.org/officeDocument/2006/relationships/tags" Target="../tags/tag107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09.xml"/><Relationship Id="rId1" Type="http://schemas.openxmlformats.org/officeDocument/2006/relationships/tags" Target="../tags/tag108.xml"/><Relationship Id="rId4" Type="http://schemas.openxmlformats.org/officeDocument/2006/relationships/notesSlide" Target="../notesSlides/notesSlide8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11.xml"/><Relationship Id="rId1" Type="http://schemas.openxmlformats.org/officeDocument/2006/relationships/tags" Target="../tags/tag110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13.xml"/><Relationship Id="rId1" Type="http://schemas.openxmlformats.org/officeDocument/2006/relationships/tags" Target="../tags/tag112.xml"/></Relationships>
</file>

<file path=ppt/slides/_rels/slide44.xml.rels><?xml version="1.0" encoding="UTF-8" standalone="yes"?>
<Relationships xmlns="http://schemas.openxmlformats.org/package/2006/relationships"><Relationship Id="rId8" Type="http://schemas.openxmlformats.org/officeDocument/2006/relationships/tags" Target="../tags/tag121.xml"/><Relationship Id="rId13" Type="http://schemas.openxmlformats.org/officeDocument/2006/relationships/tags" Target="../tags/tag126.xml"/><Relationship Id="rId18" Type="http://schemas.openxmlformats.org/officeDocument/2006/relationships/slideLayout" Target="../slideLayouts/slideLayout4.xml"/><Relationship Id="rId3" Type="http://schemas.openxmlformats.org/officeDocument/2006/relationships/tags" Target="../tags/tag116.xml"/><Relationship Id="rId7" Type="http://schemas.openxmlformats.org/officeDocument/2006/relationships/tags" Target="../tags/tag120.xml"/><Relationship Id="rId12" Type="http://schemas.openxmlformats.org/officeDocument/2006/relationships/tags" Target="../tags/tag125.xml"/><Relationship Id="rId17" Type="http://schemas.openxmlformats.org/officeDocument/2006/relationships/tags" Target="../tags/tag130.xml"/><Relationship Id="rId2" Type="http://schemas.openxmlformats.org/officeDocument/2006/relationships/tags" Target="../tags/tag115.xml"/><Relationship Id="rId16" Type="http://schemas.openxmlformats.org/officeDocument/2006/relationships/tags" Target="../tags/tag129.xml"/><Relationship Id="rId1" Type="http://schemas.openxmlformats.org/officeDocument/2006/relationships/tags" Target="../tags/tag114.xml"/><Relationship Id="rId6" Type="http://schemas.openxmlformats.org/officeDocument/2006/relationships/tags" Target="../tags/tag119.xml"/><Relationship Id="rId11" Type="http://schemas.openxmlformats.org/officeDocument/2006/relationships/tags" Target="../tags/tag124.xml"/><Relationship Id="rId5" Type="http://schemas.openxmlformats.org/officeDocument/2006/relationships/tags" Target="../tags/tag118.xml"/><Relationship Id="rId15" Type="http://schemas.openxmlformats.org/officeDocument/2006/relationships/tags" Target="../tags/tag128.xml"/><Relationship Id="rId10" Type="http://schemas.openxmlformats.org/officeDocument/2006/relationships/tags" Target="../tags/tag123.xml"/><Relationship Id="rId4" Type="http://schemas.openxmlformats.org/officeDocument/2006/relationships/tags" Target="../tags/tag117.xml"/><Relationship Id="rId9" Type="http://schemas.openxmlformats.org/officeDocument/2006/relationships/tags" Target="../tags/tag122.xml"/><Relationship Id="rId14" Type="http://schemas.openxmlformats.org/officeDocument/2006/relationships/tags" Target="../tags/tag127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32.xml"/><Relationship Id="rId1" Type="http://schemas.openxmlformats.org/officeDocument/2006/relationships/tags" Target="../tags/tag131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34.xml"/><Relationship Id="rId1" Type="http://schemas.openxmlformats.org/officeDocument/2006/relationships/tags" Target="../tags/tag133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36.xml"/><Relationship Id="rId1" Type="http://schemas.openxmlformats.org/officeDocument/2006/relationships/tags" Target="../tags/tag135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38.xml"/><Relationship Id="rId1" Type="http://schemas.openxmlformats.org/officeDocument/2006/relationships/tags" Target="../tags/tag13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0.xml"/><Relationship Id="rId1" Type="http://schemas.openxmlformats.org/officeDocument/2006/relationships/tags" Target="../tags/tag9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40.xml"/><Relationship Id="rId1" Type="http://schemas.openxmlformats.org/officeDocument/2006/relationships/tags" Target="../tags/tag139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42.xml"/><Relationship Id="rId1" Type="http://schemas.openxmlformats.org/officeDocument/2006/relationships/tags" Target="../tags/tag141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44.xml"/><Relationship Id="rId1" Type="http://schemas.openxmlformats.org/officeDocument/2006/relationships/tags" Target="../tags/tag143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46.xml"/><Relationship Id="rId1" Type="http://schemas.openxmlformats.org/officeDocument/2006/relationships/tags" Target="../tags/tag145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48.xml"/><Relationship Id="rId1" Type="http://schemas.openxmlformats.org/officeDocument/2006/relationships/tags" Target="../tags/tag147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50.xml"/><Relationship Id="rId1" Type="http://schemas.openxmlformats.org/officeDocument/2006/relationships/tags" Target="../tags/tag149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52.xml"/><Relationship Id="rId1" Type="http://schemas.openxmlformats.org/officeDocument/2006/relationships/tags" Target="../tags/tag151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54.xml"/><Relationship Id="rId1" Type="http://schemas.openxmlformats.org/officeDocument/2006/relationships/tags" Target="../tags/tag15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2.xml"/><Relationship Id="rId1" Type="http://schemas.openxmlformats.org/officeDocument/2006/relationships/tags" Target="../tags/tag1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4.xml"/><Relationship Id="rId1" Type="http://schemas.openxmlformats.org/officeDocument/2006/relationships/tags" Target="../tags/tag13.xml"/><Relationship Id="rId4" Type="http://schemas.openxmlformats.org/officeDocument/2006/relationships/notesSlide" Target="../notesSlides/notesSlide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7" name="Rectangle 15"/>
          <p:cNvSpPr>
            <a:spLocks noGrp="1" noChangeArrowheads="1"/>
          </p:cNvSpPr>
          <p:nvPr>
            <p:ph type="ctrTitle"/>
            <p:custDataLst>
              <p:tags r:id="rId1"/>
            </p:custDataLst>
          </p:nvPr>
        </p:nvSpPr>
        <p:spPr>
          <a:xfrm>
            <a:off x="1867437" y="2514600"/>
            <a:ext cx="9637175" cy="2262781"/>
          </a:xfrm>
        </p:spPr>
        <p:txBody>
          <a:bodyPr>
            <a:normAutofit/>
          </a:bodyPr>
          <a:lstStyle/>
          <a:p>
            <a:pPr eaLnBrk="1" hangingPunct="1"/>
            <a:r>
              <a:rPr lang="en-US" sz="4000" dirty="0" smtClean="0"/>
              <a:t>BCS 307 – Compiler Construction</a:t>
            </a:r>
          </a:p>
        </p:txBody>
      </p:sp>
      <p:sp>
        <p:nvSpPr>
          <p:cNvPr id="3078" name="Rectangle 16"/>
          <p:cNvSpPr>
            <a:spLocks noGrp="1" noChangeArrowheads="1"/>
          </p:cNvSpPr>
          <p:nvPr>
            <p:ph type="subTitle" idx="1"/>
            <p:custDataLst>
              <p:tags r:id="rId2"/>
            </p:custDataLst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 dirty="0" smtClean="0"/>
              <a:t>Cr Hr. 3+1</a:t>
            </a:r>
          </a:p>
        </p:txBody>
      </p:sp>
    </p:spTree>
    <p:extLst>
      <p:ext uri="{BB962C8B-B14F-4D97-AF65-F5344CB8AC3E}">
        <p14:creationId xmlns:p14="http://schemas.microsoft.com/office/powerpoint/2010/main" val="2293082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>
          <a:xfrm>
            <a:off x="1930400" y="228600"/>
            <a:ext cx="8509000" cy="1143000"/>
          </a:xfrm>
          <a:noFill/>
          <a:ln/>
        </p:spPr>
        <p:txBody>
          <a:bodyPr/>
          <a:lstStyle/>
          <a:p>
            <a:r>
              <a:rPr lang="en-US" dirty="0"/>
              <a:t>Compilation vs </a:t>
            </a:r>
            <a:r>
              <a:rPr lang="en-US" dirty="0" smtClean="0"/>
              <a:t>Interpretation (2)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0967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2209800" y="1371600"/>
            <a:ext cx="7772400" cy="2667000"/>
          </a:xfrm>
          <a:noFill/>
          <a:ln/>
        </p:spPr>
        <p:txBody>
          <a:bodyPr/>
          <a:lstStyle/>
          <a:p>
            <a:r>
              <a:rPr lang="en-US" sz="3200" dirty="0"/>
              <a:t>Pure Interpretation</a:t>
            </a:r>
          </a:p>
          <a:p>
            <a:pPr lvl="1"/>
            <a:r>
              <a:rPr lang="en-GB" sz="2800" dirty="0"/>
              <a:t>Interpreter stays around for the execution of the program</a:t>
            </a:r>
          </a:p>
          <a:p>
            <a:pPr lvl="1"/>
            <a:r>
              <a:rPr lang="en-GB" sz="2800" dirty="0"/>
              <a:t>Interpreter </a:t>
            </a:r>
            <a:r>
              <a:rPr lang="en-GB" sz="2800" dirty="0" smtClean="0"/>
              <a:t>keeps </a:t>
            </a:r>
            <a:r>
              <a:rPr lang="en-GB" sz="2800" dirty="0"/>
              <a:t>control during execution</a:t>
            </a:r>
          </a:p>
        </p:txBody>
      </p:sp>
      <p:pic>
        <p:nvPicPr>
          <p:cNvPr id="40968" name="Picture 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67001" y="4495800"/>
            <a:ext cx="6448425" cy="80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7373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Rectangle 2"/>
          <p:cNvSpPr>
            <a:spLocks noGrp="1" noChangeArrowheads="1"/>
          </p:cNvSpPr>
          <p:nvPr>
            <p:ph type="title"/>
          </p:nvPr>
        </p:nvSpPr>
        <p:spPr>
          <a:xfrm>
            <a:off x="1930400" y="228600"/>
            <a:ext cx="8509000" cy="1143000"/>
          </a:xfrm>
          <a:noFill/>
          <a:ln/>
        </p:spPr>
        <p:txBody>
          <a:bodyPr/>
          <a:lstStyle/>
          <a:p>
            <a:r>
              <a:rPr lang="en-US" dirty="0"/>
              <a:t>Compilation vs </a:t>
            </a:r>
            <a:r>
              <a:rPr lang="en-US" dirty="0" smtClean="0"/>
              <a:t>Interpretation (3)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15719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2209800" y="1524000"/>
            <a:ext cx="7772400" cy="4191000"/>
          </a:xfrm>
          <a:noFill/>
          <a:ln/>
        </p:spPr>
        <p:txBody>
          <a:bodyPr/>
          <a:lstStyle/>
          <a:p>
            <a:r>
              <a:rPr lang="en-US" sz="3200"/>
              <a:t>Interpretation:</a:t>
            </a:r>
          </a:p>
          <a:p>
            <a:pPr lvl="1"/>
            <a:r>
              <a:rPr lang="en-GB" sz="2800"/>
              <a:t>Greater flexibility</a:t>
            </a:r>
          </a:p>
          <a:p>
            <a:pPr lvl="1"/>
            <a:r>
              <a:rPr lang="en-GB" sz="2800"/>
              <a:t>Better diagnostics (error messages)</a:t>
            </a:r>
          </a:p>
          <a:p>
            <a:pPr lvl="1"/>
            <a:endParaRPr lang="en-GB" sz="2800"/>
          </a:p>
          <a:p>
            <a:r>
              <a:rPr lang="en-GB" sz="3200"/>
              <a:t>Compilation</a:t>
            </a:r>
          </a:p>
          <a:p>
            <a:pPr lvl="1"/>
            <a:r>
              <a:rPr lang="en-GB" sz="2800"/>
              <a:t> Better performance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355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>
          <a:xfrm>
            <a:off x="1930400" y="228600"/>
            <a:ext cx="8509000" cy="1143000"/>
          </a:xfrm>
          <a:noFill/>
          <a:ln/>
        </p:spPr>
        <p:txBody>
          <a:bodyPr/>
          <a:lstStyle/>
          <a:p>
            <a:r>
              <a:rPr lang="en-US" dirty="0"/>
              <a:t>Compilation vs </a:t>
            </a:r>
            <a:r>
              <a:rPr lang="en-US" dirty="0" smtClean="0"/>
              <a:t>Interpretation (4)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301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2209800" y="1219200"/>
            <a:ext cx="7772400" cy="2743200"/>
          </a:xfrm>
          <a:noFill/>
          <a:ln/>
        </p:spPr>
        <p:txBody>
          <a:bodyPr>
            <a:normAutofit fontScale="92500" lnSpcReduction="20000"/>
          </a:bodyPr>
          <a:lstStyle/>
          <a:p>
            <a:r>
              <a:rPr lang="en-US" sz="3200" dirty="0" smtClean="0"/>
              <a:t>Some language </a:t>
            </a:r>
            <a:r>
              <a:rPr lang="en-US" sz="3200" dirty="0"/>
              <a:t>implementations include a </a:t>
            </a:r>
            <a:r>
              <a:rPr lang="en-US" sz="3200" dirty="0" smtClean="0"/>
              <a:t> </a:t>
            </a:r>
            <a:r>
              <a:rPr lang="en-US" sz="3200" dirty="0"/>
              <a:t>both compilation and </a:t>
            </a:r>
            <a:r>
              <a:rPr lang="en-US" sz="3200" dirty="0" smtClean="0"/>
              <a:t>interpretation</a:t>
            </a:r>
          </a:p>
          <a:p>
            <a:r>
              <a:rPr lang="en-US" sz="3200" dirty="0"/>
              <a:t>Compilation or simple pre-processing, followed by </a:t>
            </a:r>
            <a:r>
              <a:rPr lang="en-US" sz="3200" dirty="0" smtClean="0"/>
              <a:t>interpretation</a:t>
            </a:r>
            <a:endParaRPr lang="en-US" sz="3200" dirty="0"/>
          </a:p>
          <a:p>
            <a:pPr>
              <a:buFontTx/>
              <a:buNone/>
            </a:pPr>
            <a:r>
              <a:rPr lang="en-US" sz="3200" dirty="0"/>
              <a:t> </a:t>
            </a:r>
          </a:p>
        </p:txBody>
      </p:sp>
      <p:pic>
        <p:nvPicPr>
          <p:cNvPr id="43014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52600" y="3886201"/>
            <a:ext cx="8648700" cy="181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3969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2" name="Rectangle 2"/>
          <p:cNvSpPr>
            <a:spLocks noGrp="1" noChangeArrowheads="1"/>
          </p:cNvSpPr>
          <p:nvPr>
            <p:ph type="title"/>
          </p:nvPr>
        </p:nvSpPr>
        <p:spPr>
          <a:xfrm>
            <a:off x="1930400" y="228600"/>
            <a:ext cx="8509000" cy="1143000"/>
          </a:xfrm>
          <a:noFill/>
          <a:ln/>
        </p:spPr>
        <p:txBody>
          <a:bodyPr/>
          <a:lstStyle/>
          <a:p>
            <a:r>
              <a:rPr lang="en-US" dirty="0"/>
              <a:t>Implementation </a:t>
            </a:r>
            <a:r>
              <a:rPr lang="en-US" dirty="0" smtClean="0"/>
              <a:t>strategies </a:t>
            </a:r>
            <a:r>
              <a:rPr lang="en-US" dirty="0"/>
              <a:t>(1)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17765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2209800" y="1447800"/>
            <a:ext cx="7772400" cy="4267200"/>
          </a:xfrm>
          <a:noFill/>
          <a:ln/>
        </p:spPr>
        <p:txBody>
          <a:bodyPr/>
          <a:lstStyle/>
          <a:p>
            <a:pPr lvl="1"/>
            <a:r>
              <a:rPr lang="en-GB" sz="2800" dirty="0" smtClean="0"/>
              <a:t>Preprocessor</a:t>
            </a:r>
            <a:endParaRPr lang="en-GB" sz="2800" dirty="0"/>
          </a:p>
          <a:p>
            <a:pPr lvl="2"/>
            <a:r>
              <a:rPr lang="en-GB" sz="2400" dirty="0"/>
              <a:t>Removes comments and white space</a:t>
            </a:r>
          </a:p>
          <a:p>
            <a:pPr lvl="2"/>
            <a:r>
              <a:rPr lang="en-GB" sz="2400" dirty="0"/>
              <a:t>Groups characters into </a:t>
            </a:r>
            <a:r>
              <a:rPr lang="en-GB" sz="2400" i="1" dirty="0"/>
              <a:t>tokens</a:t>
            </a:r>
            <a:r>
              <a:rPr lang="en-GB" sz="2400" dirty="0"/>
              <a:t> (keywords, identifiers, numbers, symbols)</a:t>
            </a:r>
          </a:p>
          <a:p>
            <a:pPr lvl="2"/>
            <a:r>
              <a:rPr lang="en-GB" sz="2400" dirty="0"/>
              <a:t>Expands abbreviations in the style of a macro assembler</a:t>
            </a:r>
          </a:p>
          <a:p>
            <a:pPr lvl="2"/>
            <a:r>
              <a:rPr lang="en-GB" sz="2400" dirty="0"/>
              <a:t>Identifies higher-level syntactic structures (loops, subroutines)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619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Rectangle 2"/>
          <p:cNvSpPr>
            <a:spLocks noGrp="1" noChangeArrowheads="1"/>
          </p:cNvSpPr>
          <p:nvPr>
            <p:ph type="title"/>
          </p:nvPr>
        </p:nvSpPr>
        <p:spPr>
          <a:xfrm>
            <a:off x="1930400" y="228600"/>
            <a:ext cx="8509000" cy="1143000"/>
          </a:xfrm>
          <a:noFill/>
          <a:ln/>
        </p:spPr>
        <p:txBody>
          <a:bodyPr/>
          <a:lstStyle/>
          <a:p>
            <a:r>
              <a:rPr lang="en-US" dirty="0"/>
              <a:t>Implementation </a:t>
            </a:r>
            <a:r>
              <a:rPr lang="en-US" dirty="0" smtClean="0"/>
              <a:t>strategies (2)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18789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1981200" y="1219200"/>
            <a:ext cx="8305800" cy="2362200"/>
          </a:xfrm>
          <a:noFill/>
          <a:ln/>
        </p:spPr>
        <p:txBody>
          <a:bodyPr>
            <a:normAutofit/>
          </a:bodyPr>
          <a:lstStyle/>
          <a:p>
            <a:pPr lvl="1"/>
            <a:r>
              <a:rPr lang="en-GB" sz="2800" dirty="0" smtClean="0"/>
              <a:t>Library </a:t>
            </a:r>
            <a:r>
              <a:rPr lang="en-GB" sz="2800" dirty="0"/>
              <a:t>of Routines and Linking</a:t>
            </a:r>
          </a:p>
          <a:p>
            <a:pPr lvl="2"/>
            <a:r>
              <a:rPr lang="en-GB" sz="2400" dirty="0"/>
              <a:t>Compiler uses a </a:t>
            </a:r>
            <a:r>
              <a:rPr lang="en-GB" sz="2400" i="1" dirty="0"/>
              <a:t>linker</a:t>
            </a:r>
            <a:r>
              <a:rPr lang="en-GB" sz="2400" dirty="0"/>
              <a:t> program to merge the appropriate </a:t>
            </a:r>
            <a:r>
              <a:rPr lang="en-GB" sz="2400" i="1" dirty="0"/>
              <a:t>library</a:t>
            </a:r>
            <a:r>
              <a:rPr lang="en-GB" sz="2400" dirty="0"/>
              <a:t> of subroutines (e.g., math functions such as sin, cos, log, etc.) into the final program:</a:t>
            </a:r>
          </a:p>
          <a:p>
            <a:pPr lvl="3"/>
            <a:endParaRPr lang="en-GB" sz="2000" dirty="0"/>
          </a:p>
          <a:p>
            <a:pPr lvl="2"/>
            <a:endParaRPr lang="en-GB" sz="2400" dirty="0"/>
          </a:p>
        </p:txBody>
      </p:sp>
      <p:pic>
        <p:nvPicPr>
          <p:cNvPr id="118790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76400" y="3657600"/>
            <a:ext cx="8820150" cy="2114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4883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>
          <a:xfrm>
            <a:off x="1930400" y="228600"/>
            <a:ext cx="8509000" cy="1143000"/>
          </a:xfrm>
          <a:noFill/>
          <a:ln/>
        </p:spPr>
        <p:txBody>
          <a:bodyPr>
            <a:normAutofit/>
          </a:bodyPr>
          <a:lstStyle/>
          <a:p>
            <a:r>
              <a:rPr lang="en-US" dirty="0" smtClean="0"/>
              <a:t>Implementation strategies (3)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6085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2209800" y="1524000"/>
            <a:ext cx="7772400" cy="2209800"/>
          </a:xfrm>
          <a:noFill/>
          <a:ln/>
        </p:spPr>
        <p:txBody>
          <a:bodyPr>
            <a:normAutofit/>
          </a:bodyPr>
          <a:lstStyle/>
          <a:p>
            <a:pPr lvl="1"/>
            <a:r>
              <a:rPr lang="en-GB" sz="2800" dirty="0" smtClean="0"/>
              <a:t>The </a:t>
            </a:r>
            <a:r>
              <a:rPr lang="en-GB" sz="2800" dirty="0"/>
              <a:t>C Preprocessor (conditional compilation)</a:t>
            </a:r>
          </a:p>
          <a:p>
            <a:pPr lvl="2"/>
            <a:r>
              <a:rPr lang="en-GB" sz="2400" dirty="0"/>
              <a:t>Preprocessor deletes portions of code, which allows several versions of a program to be built from the same source</a:t>
            </a:r>
          </a:p>
        </p:txBody>
      </p:sp>
      <p:pic>
        <p:nvPicPr>
          <p:cNvPr id="46086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52600" y="4038600"/>
            <a:ext cx="878205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3394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52600" y="1219200"/>
            <a:ext cx="8077200" cy="4953000"/>
          </a:xfrm>
          <a:noFill/>
          <a:ln/>
        </p:spPr>
        <p:txBody>
          <a:bodyPr>
            <a:normAutofit/>
          </a:bodyPr>
          <a:lstStyle/>
          <a:p>
            <a:pPr lvl="2"/>
            <a:r>
              <a:rPr lang="en-GB" sz="2400" dirty="0" smtClean="0"/>
              <a:t>In </a:t>
            </a:r>
            <a:r>
              <a:rPr lang="en-GB" sz="2400" dirty="0"/>
              <a:t>some cases a programming system may deliberately delay compilation until the last possible moment.</a:t>
            </a:r>
          </a:p>
          <a:p>
            <a:pPr lvl="3"/>
            <a:r>
              <a:rPr lang="en-GB" sz="2000" dirty="0" smtClean="0"/>
              <a:t>The </a:t>
            </a:r>
            <a:r>
              <a:rPr lang="en-GB" sz="2000" dirty="0"/>
              <a:t>Java language definition defines a machine-independent intermediate form known as </a:t>
            </a:r>
            <a:r>
              <a:rPr lang="en-GB" sz="2000" i="1" dirty="0"/>
              <a:t>byte code</a:t>
            </a:r>
            <a:r>
              <a:rPr lang="en-GB" sz="2000" dirty="0"/>
              <a:t>. Byte code is the standard format for distribution of Java programs.</a:t>
            </a:r>
          </a:p>
          <a:p>
            <a:pPr lvl="3"/>
            <a:r>
              <a:rPr lang="en-GB" sz="2000" dirty="0"/>
              <a:t>The main C# compiler produces .NET Common Language Runtime (CLR), which is then translated into machine code immediately prior to execution.</a:t>
            </a:r>
          </a:p>
          <a:p>
            <a:pPr lvl="2"/>
            <a:endParaRPr lang="en-GB" sz="2400" dirty="0"/>
          </a:p>
          <a:p>
            <a:pPr lvl="2"/>
            <a:endParaRPr lang="en-GB" sz="2400" dirty="0"/>
          </a:p>
          <a:p>
            <a:pPr lvl="2"/>
            <a:endParaRPr lang="en-GB" sz="2400" dirty="0"/>
          </a:p>
        </p:txBody>
      </p:sp>
      <p:sp>
        <p:nvSpPr>
          <p:cNvPr id="124930" name="Rectangle 2"/>
          <p:cNvSpPr>
            <a:spLocks noGrp="1" noChangeArrowheads="1"/>
          </p:cNvSpPr>
          <p:nvPr>
            <p:ph type="title"/>
          </p:nvPr>
        </p:nvSpPr>
        <p:spPr>
          <a:xfrm>
            <a:off x="1930400" y="228600"/>
            <a:ext cx="8509000" cy="1143000"/>
          </a:xfrm>
          <a:noFill/>
          <a:ln/>
        </p:spPr>
        <p:txBody>
          <a:bodyPr>
            <a:normAutofit fontScale="90000"/>
          </a:bodyPr>
          <a:lstStyle/>
          <a:p>
            <a:r>
              <a:rPr lang="en-US" dirty="0"/>
              <a:t>Dynamic </a:t>
            </a:r>
            <a:r>
              <a:rPr lang="en-US" dirty="0" smtClean="0"/>
              <a:t>and Just-in-Time Compilation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7694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3" name="Rectangle 2"/>
          <p:cNvSpPr>
            <a:spLocks noGrp="1" noChangeArrowheads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Implementations</a:t>
            </a:r>
          </a:p>
        </p:txBody>
      </p:sp>
      <p:sp>
        <p:nvSpPr>
          <p:cNvPr id="12294" name="Rectangle 3"/>
          <p:cNvSpPr>
            <a:spLocks noGrp="1" noChangeArrowheads="1"/>
          </p:cNvSpPr>
          <p:nvPr>
            <p:ph type="body" idx="1"/>
            <p:custDataLst>
              <p:tags r:id="rId2"/>
            </p:custDataLst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dirty="0" smtClean="0"/>
              <a:t>Compilers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 smtClean="0"/>
              <a:t>C#, C, C++, Java etc.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 smtClean="0"/>
              <a:t>Strong need for optimization</a:t>
            </a:r>
          </a:p>
          <a:p>
            <a:pPr eaLnBrk="1" hangingPunct="1">
              <a:lnSpc>
                <a:spcPct val="90000"/>
              </a:lnSpc>
            </a:pPr>
            <a:r>
              <a:rPr lang="en-US" dirty="0" smtClean="0"/>
              <a:t>Interpreters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 smtClean="0"/>
              <a:t>PERL, Python, Ruby, awk, sed, shells, Scheme/Lisp/ML, postscript/pdf, Java VM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 smtClean="0"/>
              <a:t>Particularly effective if interpreter overhead is low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9967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7" name="Rectangle 2"/>
          <p:cNvSpPr>
            <a:spLocks noGrp="1" noChangeArrowheads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Hybrid Approaches (1)</a:t>
            </a:r>
          </a:p>
        </p:txBody>
      </p:sp>
      <p:sp>
        <p:nvSpPr>
          <p:cNvPr id="13318" name="Rectangle 3"/>
          <p:cNvSpPr>
            <a:spLocks noGrp="1" noChangeArrowheads="1"/>
          </p:cNvSpPr>
          <p:nvPr>
            <p:ph type="body" idx="1"/>
            <p:custDataLst>
              <p:tags r:id="rId2"/>
            </p:custDataLst>
          </p:nvPr>
        </p:nvSpPr>
        <p:spPr/>
        <p:txBody>
          <a:bodyPr>
            <a:normAutofit lnSpcReduction="10000"/>
          </a:bodyPr>
          <a:lstStyle/>
          <a:p>
            <a:pPr eaLnBrk="1" hangingPunct="1">
              <a:lnSpc>
                <a:spcPct val="90000"/>
              </a:lnSpc>
            </a:pPr>
            <a:r>
              <a:rPr lang="en-US" sz="2800" dirty="0"/>
              <a:t>Classic example: Java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400" dirty="0"/>
              <a:t>Compile Java source to byte codes </a:t>
            </a:r>
            <a:r>
              <a:rPr lang="en-US" sz="2400" dirty="0" smtClean="0"/>
              <a:t>(.</a:t>
            </a:r>
            <a:r>
              <a:rPr lang="en-US" sz="2400" dirty="0"/>
              <a:t>class files)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400" dirty="0"/>
              <a:t>Execution</a:t>
            </a:r>
          </a:p>
          <a:p>
            <a:pPr lvl="2" eaLnBrk="1" hangingPunct="1">
              <a:lnSpc>
                <a:spcPct val="90000"/>
              </a:lnSpc>
            </a:pPr>
            <a:r>
              <a:rPr lang="en-US" sz="2000" dirty="0"/>
              <a:t>Interpret byte codes directly, or</a:t>
            </a:r>
          </a:p>
          <a:p>
            <a:pPr lvl="2" eaLnBrk="1" hangingPunct="1">
              <a:lnSpc>
                <a:spcPct val="90000"/>
              </a:lnSpc>
            </a:pPr>
            <a:r>
              <a:rPr lang="en-US" sz="2000" dirty="0"/>
              <a:t>Compile some or all byte codes to native code</a:t>
            </a:r>
          </a:p>
          <a:p>
            <a:pPr lvl="3" eaLnBrk="1" hangingPunct="1">
              <a:lnSpc>
                <a:spcPct val="90000"/>
              </a:lnSpc>
            </a:pPr>
            <a:r>
              <a:rPr lang="en-US" sz="1800" dirty="0"/>
              <a:t>Just-In-Time compiler (JIT) – detect hot spots &amp; compile on the fly to native code </a:t>
            </a:r>
            <a:endParaRPr lang="en-US" sz="1800" dirty="0" smtClean="0"/>
          </a:p>
          <a:p>
            <a:pPr eaLnBrk="1" hangingPunct="1">
              <a:lnSpc>
                <a:spcPct val="90000"/>
              </a:lnSpc>
            </a:pPr>
            <a:r>
              <a:rPr lang="en-US" sz="2800" dirty="0" smtClean="0"/>
              <a:t>Variations used for .NET&amp; implementations of dynamic and functional languages, e.g., JavaScript, Haskell</a:t>
            </a:r>
            <a:endParaRPr lang="en-US" sz="24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0306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Hybrid Approaches </a:t>
            </a:r>
            <a:r>
              <a:rPr lang="en-US" dirty="0" smtClean="0"/>
              <a:t>(2)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typical hybrid compilation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19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77102" y="2945304"/>
            <a:ext cx="4552950" cy="2409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4585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5" name="Rectangle 2"/>
          <p:cNvSpPr>
            <a:spLocks noGrp="1" noChangeArrowheads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pPr eaLnBrk="1" hangingPunct="1"/>
            <a:r>
              <a:rPr lang="en-US" smtClean="0"/>
              <a:t>Agenda</a:t>
            </a:r>
          </a:p>
        </p:txBody>
      </p:sp>
      <p:sp>
        <p:nvSpPr>
          <p:cNvPr id="5126" name="Rectangle 3"/>
          <p:cNvSpPr>
            <a:spLocks noGrp="1" noChangeArrowheads="1"/>
          </p:cNvSpPr>
          <p:nvPr>
            <p:ph type="body" idx="1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US" dirty="0" smtClean="0"/>
              <a:t>Introduction </a:t>
            </a:r>
            <a:r>
              <a:rPr lang="en-US" dirty="0"/>
              <a:t>to Compilers</a:t>
            </a:r>
          </a:p>
          <a:p>
            <a:r>
              <a:rPr lang="en-US" dirty="0"/>
              <a:t>Compilation </a:t>
            </a:r>
            <a:r>
              <a:rPr lang="en-US" dirty="0" err="1"/>
              <a:t>vs</a:t>
            </a:r>
            <a:r>
              <a:rPr lang="en-US" dirty="0"/>
              <a:t> Interpretation </a:t>
            </a:r>
          </a:p>
          <a:p>
            <a:r>
              <a:rPr lang="en-US" dirty="0"/>
              <a:t>Implementation strategies</a:t>
            </a:r>
          </a:p>
          <a:p>
            <a:r>
              <a:rPr lang="en-US" dirty="0"/>
              <a:t>Compiler Structure</a:t>
            </a:r>
          </a:p>
          <a:p>
            <a:r>
              <a:rPr lang="en-US" dirty="0"/>
              <a:t>Phases of Compilation</a:t>
            </a:r>
          </a:p>
          <a:p>
            <a:pPr eaLnBrk="1" hangingPunct="1"/>
            <a:endParaRPr lang="en-US" dirty="0" smtClean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2914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1" name="Rectangle 2"/>
          <p:cNvSpPr>
            <a:spLocks noGrp="1" noChangeArrowheads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Why Study Compilers?  (1)</a:t>
            </a:r>
          </a:p>
        </p:txBody>
      </p:sp>
      <p:sp>
        <p:nvSpPr>
          <p:cNvPr id="14342" name="Rectangle 3"/>
          <p:cNvSpPr>
            <a:spLocks noGrp="1" noChangeArrowheads="1"/>
          </p:cNvSpPr>
          <p:nvPr>
            <p:ph type="body" idx="1"/>
            <p:custDataLst>
              <p:tags r:id="rId2"/>
            </p:custDataLst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Become a better programmer</a:t>
            </a:r>
          </a:p>
          <a:p>
            <a:pPr lvl="1" eaLnBrk="1" hangingPunct="1"/>
            <a:r>
              <a:rPr lang="en-US" dirty="0" smtClean="0"/>
              <a:t>Insight into interaction between languages, compilers, and hardware</a:t>
            </a:r>
          </a:p>
          <a:p>
            <a:pPr lvl="1" eaLnBrk="1" hangingPunct="1"/>
            <a:r>
              <a:rPr lang="en-US" dirty="0" smtClean="0"/>
              <a:t>Understanding of implementation techniques</a:t>
            </a:r>
          </a:p>
          <a:p>
            <a:pPr lvl="1" eaLnBrk="1" hangingPunct="1"/>
            <a:r>
              <a:rPr lang="en-US" dirty="0" smtClean="0"/>
              <a:t>Know the stuff in the debugger</a:t>
            </a:r>
          </a:p>
          <a:p>
            <a:pPr lvl="1" eaLnBrk="1" hangingPunct="1"/>
            <a:r>
              <a:rPr lang="en-US" dirty="0" smtClean="0"/>
              <a:t>Better intuition about what your code does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7470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5" name="Rectangle 2"/>
          <p:cNvSpPr>
            <a:spLocks noGrp="1" noChangeArrowheads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pPr eaLnBrk="1" hangingPunct="1"/>
            <a:r>
              <a:rPr lang="en-US" smtClean="0"/>
              <a:t>Why Study Compilers?  (2)</a:t>
            </a:r>
          </a:p>
        </p:txBody>
      </p:sp>
      <p:sp>
        <p:nvSpPr>
          <p:cNvPr id="15366" name="Rectangle 3"/>
          <p:cNvSpPr>
            <a:spLocks noGrp="1" noChangeArrowheads="1"/>
          </p:cNvSpPr>
          <p:nvPr>
            <p:ph type="body" idx="1"/>
            <p:custDataLst>
              <p:tags r:id="rId2"/>
            </p:custDataLst>
          </p:nvPr>
        </p:nvSpPr>
        <p:spPr/>
        <p:txBody>
          <a:bodyPr>
            <a:normAutofit/>
          </a:bodyPr>
          <a:lstStyle/>
          <a:p>
            <a:pPr eaLnBrk="1" hangingPunct="1">
              <a:defRPr/>
            </a:pPr>
            <a:r>
              <a:rPr lang="en-US" dirty="0" smtClean="0"/>
              <a:t>Compiler techniques are everywhere</a:t>
            </a:r>
          </a:p>
          <a:p>
            <a:pPr lvl="1" eaLnBrk="1" hangingPunct="1">
              <a:defRPr/>
            </a:pPr>
            <a:r>
              <a:rPr lang="en-US" dirty="0" smtClean="0"/>
              <a:t>Parsing (little languages, interpreters, XML)</a:t>
            </a:r>
          </a:p>
          <a:p>
            <a:pPr lvl="1" eaLnBrk="1" hangingPunct="1">
              <a:defRPr/>
            </a:pPr>
            <a:r>
              <a:rPr lang="en-US" dirty="0" smtClean="0"/>
              <a:t>Software tools (verifiers, checkers, …)</a:t>
            </a:r>
          </a:p>
          <a:p>
            <a:pPr lvl="1" eaLnBrk="1" hangingPunct="1">
              <a:defRPr/>
            </a:pPr>
            <a:r>
              <a:rPr lang="en-US" dirty="0" smtClean="0"/>
              <a:t>Database engines, query languages</a:t>
            </a:r>
          </a:p>
          <a:p>
            <a:pPr lvl="1" eaLnBrk="1" hangingPunct="1">
              <a:defRPr/>
            </a:pPr>
            <a:r>
              <a:rPr lang="en-US" dirty="0" smtClean="0"/>
              <a:t>AI, etc.: domain-specific languages</a:t>
            </a:r>
          </a:p>
          <a:p>
            <a:pPr lvl="1" eaLnBrk="1" hangingPunct="1">
              <a:defRPr/>
            </a:pPr>
            <a:r>
              <a:rPr lang="en-US" dirty="0" smtClean="0"/>
              <a:t>Text processing </a:t>
            </a:r>
          </a:p>
          <a:p>
            <a:pPr lvl="2" eaLnBrk="1" hangingPunct="1">
              <a:defRPr/>
            </a:pPr>
            <a:r>
              <a:rPr lang="en-US" dirty="0" smtClean="0"/>
              <a:t>Tex/</a:t>
            </a:r>
            <a:r>
              <a:rPr lang="en-US" dirty="0" err="1" smtClean="0"/>
              <a:t>LaTex</a:t>
            </a:r>
            <a:r>
              <a:rPr lang="en-US" dirty="0" smtClean="0"/>
              <a:t> -&gt; </a:t>
            </a:r>
            <a:r>
              <a:rPr lang="en-US" dirty="0" err="1" smtClean="0"/>
              <a:t>dvi</a:t>
            </a:r>
            <a:r>
              <a:rPr lang="en-US" dirty="0" smtClean="0"/>
              <a:t> -&gt; Postscript -&gt; </a:t>
            </a:r>
            <a:r>
              <a:rPr lang="en-US" dirty="0" err="1" smtClean="0"/>
              <a:t>pdf</a:t>
            </a:r>
            <a:endParaRPr lang="en-US" dirty="0" smtClean="0"/>
          </a:p>
          <a:p>
            <a:pPr lvl="1" eaLnBrk="1" hangingPunct="1">
              <a:defRPr/>
            </a:pPr>
            <a:r>
              <a:rPr lang="en-US" dirty="0" smtClean="0"/>
              <a:t>Hardware: VHDL; model-checking tools</a:t>
            </a:r>
          </a:p>
          <a:p>
            <a:pPr lvl="1" eaLnBrk="1" hangingPunct="1">
              <a:defRPr/>
            </a:pPr>
            <a:r>
              <a:rPr lang="en-US" dirty="0" smtClean="0"/>
              <a:t>Mathematics (</a:t>
            </a:r>
            <a:r>
              <a:rPr lang="en-US" dirty="0" err="1" smtClean="0"/>
              <a:t>Mathematica</a:t>
            </a:r>
            <a:r>
              <a:rPr lang="en-US" dirty="0" smtClean="0"/>
              <a:t>, </a:t>
            </a:r>
            <a:r>
              <a:rPr lang="en-US" dirty="0" err="1" smtClean="0"/>
              <a:t>Matlab</a:t>
            </a:r>
            <a:r>
              <a:rPr lang="en-US" dirty="0" smtClean="0"/>
              <a:t>)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8608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en-US" smtClean="0"/>
              <a:t>Why Study Compilers?  (3)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US" dirty="0" smtClean="0"/>
              <a:t>Blend of theory and engineering</a:t>
            </a:r>
          </a:p>
          <a:p>
            <a:pPr lvl="1"/>
            <a:r>
              <a:rPr lang="en-US" dirty="0"/>
              <a:t>A</a:t>
            </a:r>
            <a:r>
              <a:rPr lang="en-US" dirty="0" smtClean="0"/>
              <a:t>pplications of theory to practice</a:t>
            </a:r>
          </a:p>
          <a:p>
            <a:pPr lvl="2"/>
            <a:r>
              <a:rPr lang="en-US" dirty="0" smtClean="0"/>
              <a:t>Parsing, scanning, static analysis</a:t>
            </a:r>
          </a:p>
          <a:p>
            <a:pPr lvl="1"/>
            <a:r>
              <a:rPr lang="en-US" dirty="0" smtClean="0"/>
              <a:t>Some very difficult problems (NP-hard or worse)</a:t>
            </a:r>
          </a:p>
          <a:p>
            <a:pPr lvl="2"/>
            <a:r>
              <a:rPr lang="en-US" dirty="0" smtClean="0"/>
              <a:t>Resource allocation, “optimization”, etc.</a:t>
            </a:r>
          </a:p>
          <a:p>
            <a:pPr lvl="2"/>
            <a:r>
              <a:rPr lang="en-US" dirty="0" smtClean="0"/>
              <a:t>Need to come up with good-enough approximations/heuristics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2060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Rectangle 2"/>
          <p:cNvSpPr>
            <a:spLocks noGrp="1" noChangeArrowheads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pPr eaLnBrk="1" hangingPunct="1"/>
            <a:r>
              <a:rPr lang="en-US" smtClean="0"/>
              <a:t>Why Study Compilers?  (4)</a:t>
            </a:r>
          </a:p>
        </p:txBody>
      </p:sp>
      <p:sp>
        <p:nvSpPr>
          <p:cNvPr id="17414" name="Rectangle 3"/>
          <p:cNvSpPr>
            <a:spLocks noGrp="1" noChangeArrowheads="1"/>
          </p:cNvSpPr>
          <p:nvPr>
            <p:ph type="body" idx="1"/>
            <p:custDataLst>
              <p:tags r:id="rId2"/>
            </p:custDataLst>
          </p:nvPr>
        </p:nvSpPr>
        <p:spPr/>
        <p:txBody>
          <a:bodyPr>
            <a:normAutofit lnSpcReduction="10000"/>
          </a:bodyPr>
          <a:lstStyle/>
          <a:p>
            <a:pPr eaLnBrk="1" hangingPunct="1">
              <a:lnSpc>
                <a:spcPct val="90000"/>
              </a:lnSpc>
            </a:pPr>
            <a:r>
              <a:rPr lang="en-US" sz="2800"/>
              <a:t>Ideas from many parts of CSE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400"/>
              <a:t>AI: Greedy algorithms, heuristic search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400"/>
              <a:t>Algorithms: graph algorithms, dynamic programming, approximation algorithms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400"/>
              <a:t>Theory: Grammars, DFAs and PDAs, pattern matching, fixed-point algorithms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400"/>
              <a:t>Systems: Allocation &amp; naming, synchronization, locality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400"/>
              <a:t>Architecture: pipelines, instruction set use, memory hierarchy management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0288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7" name="Rectangle 2"/>
          <p:cNvSpPr>
            <a:spLocks noGrp="1" noChangeArrowheads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en-US" smtClean="0"/>
              <a:t>Why Study Compilers?  (5)</a:t>
            </a:r>
          </a:p>
        </p:txBody>
      </p:sp>
      <p:sp>
        <p:nvSpPr>
          <p:cNvPr id="18438" name="Rectangle 3"/>
          <p:cNvSpPr>
            <a:spLocks noGrp="1" noChangeArrowheads="1"/>
          </p:cNvSpPr>
          <p:nvPr>
            <p:ph type="body" idx="1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US" dirty="0" smtClean="0"/>
              <a:t>You may write a compiler yourself</a:t>
            </a:r>
          </a:p>
          <a:p>
            <a:endParaRPr lang="en-US" dirty="0" smtClean="0"/>
          </a:p>
          <a:p>
            <a:pPr lvl="1"/>
            <a:r>
              <a:rPr lang="en-US" dirty="0" smtClean="0"/>
              <a:t>You can write parsers and interpreters for little languages</a:t>
            </a:r>
          </a:p>
          <a:p>
            <a:pPr lvl="2"/>
            <a:r>
              <a:rPr lang="en-US" dirty="0" smtClean="0"/>
              <a:t>XML, Command languages, configuration files,, …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2094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1" name="Rectangle 2"/>
          <p:cNvSpPr>
            <a:spLocks noGrp="1" noChangeArrowheads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pPr eaLnBrk="1" hangingPunct="1"/>
            <a:r>
              <a:rPr lang="en-US" smtClean="0"/>
              <a:t>Structure of a Compiler</a:t>
            </a:r>
          </a:p>
        </p:txBody>
      </p:sp>
      <p:sp>
        <p:nvSpPr>
          <p:cNvPr id="19462" name="Rectangle 3"/>
          <p:cNvSpPr>
            <a:spLocks noGrp="1" noChangeArrowheads="1"/>
          </p:cNvSpPr>
          <p:nvPr>
            <p:ph type="body" idx="1"/>
            <p:custDataLst>
              <p:tags r:id="rId2"/>
            </p:custDataLst>
          </p:nvPr>
        </p:nvSpPr>
        <p:spPr>
          <a:xfrm>
            <a:off x="2589212" y="2165978"/>
            <a:ext cx="8915400" cy="3777622"/>
          </a:xfrm>
        </p:spPr>
        <p:txBody>
          <a:bodyPr/>
          <a:lstStyle/>
          <a:p>
            <a:pPr eaLnBrk="1" hangingPunct="1"/>
            <a:r>
              <a:rPr lang="en-US" smtClean="0"/>
              <a:t>First approximation</a:t>
            </a:r>
          </a:p>
          <a:p>
            <a:pPr lvl="1" eaLnBrk="1" hangingPunct="1"/>
            <a:r>
              <a:rPr lang="en-US" smtClean="0"/>
              <a:t>Front end: analysis</a:t>
            </a:r>
          </a:p>
          <a:p>
            <a:pPr lvl="2" eaLnBrk="1" hangingPunct="1"/>
            <a:r>
              <a:rPr lang="en-US" smtClean="0"/>
              <a:t>Read source program and understand its structure and meaning</a:t>
            </a:r>
          </a:p>
          <a:p>
            <a:pPr lvl="1" eaLnBrk="1" hangingPunct="1"/>
            <a:r>
              <a:rPr lang="en-US" smtClean="0"/>
              <a:t>Back end: synthesis</a:t>
            </a:r>
          </a:p>
          <a:p>
            <a:pPr lvl="2" eaLnBrk="1" hangingPunct="1"/>
            <a:r>
              <a:rPr lang="en-US" smtClean="0"/>
              <a:t>Generate equivalent target language program</a:t>
            </a:r>
          </a:p>
        </p:txBody>
      </p:sp>
      <p:sp>
        <p:nvSpPr>
          <p:cNvPr id="21" name="Oval 4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2971800" y="5105400"/>
            <a:ext cx="1295400" cy="838200"/>
          </a:xfrm>
          <a:prstGeom prst="ellipse">
            <a:avLst/>
          </a:prstGeom>
          <a:gradFill>
            <a:gsLst>
              <a:gs pos="0">
                <a:schemeClr val="bg2">
                  <a:tint val="90000"/>
                  <a:lumMod val="120000"/>
                </a:schemeClr>
              </a:gs>
              <a:gs pos="100000">
                <a:schemeClr val="bg2">
                  <a:shade val="98000"/>
                  <a:satMod val="120000"/>
                  <a:lumMod val="98000"/>
                </a:schemeClr>
              </a:gs>
            </a:gsLst>
            <a:lin ang="5400000" scaled="0"/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/>
              <a:t>Source</a:t>
            </a:r>
          </a:p>
        </p:txBody>
      </p:sp>
      <p:sp>
        <p:nvSpPr>
          <p:cNvPr id="22" name="Oval 5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8077200" y="5105400"/>
            <a:ext cx="1295400" cy="838200"/>
          </a:xfrm>
          <a:prstGeom prst="ellipse">
            <a:avLst/>
          </a:prstGeom>
          <a:gradFill>
            <a:gsLst>
              <a:gs pos="0">
                <a:schemeClr val="bg2">
                  <a:tint val="90000"/>
                  <a:lumMod val="120000"/>
                </a:schemeClr>
              </a:gs>
              <a:gs pos="100000">
                <a:schemeClr val="bg2">
                  <a:shade val="98000"/>
                  <a:satMod val="120000"/>
                  <a:lumMod val="98000"/>
                </a:schemeClr>
              </a:gs>
            </a:gsLst>
            <a:lin ang="5400000" scaled="0"/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/>
              <a:t>Target</a:t>
            </a:r>
          </a:p>
        </p:txBody>
      </p:sp>
      <p:sp>
        <p:nvSpPr>
          <p:cNvPr id="23" name="Rectangle 6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4572000" y="5105400"/>
            <a:ext cx="1447800" cy="914400"/>
          </a:xfrm>
          <a:prstGeom prst="rect">
            <a:avLst/>
          </a:prstGeom>
          <a:gradFill>
            <a:gsLst>
              <a:gs pos="0">
                <a:schemeClr val="bg2">
                  <a:tint val="90000"/>
                  <a:lumMod val="120000"/>
                </a:schemeClr>
              </a:gs>
              <a:gs pos="100000">
                <a:schemeClr val="bg2">
                  <a:shade val="98000"/>
                  <a:satMod val="120000"/>
                  <a:lumMod val="98000"/>
                </a:schemeClr>
              </a:gs>
            </a:gsLst>
            <a:lin ang="5400000" scaled="0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dirty="0"/>
              <a:t>Front End</a:t>
            </a:r>
          </a:p>
        </p:txBody>
      </p:sp>
      <p:sp>
        <p:nvSpPr>
          <p:cNvPr id="24" name="Rectangle 7"/>
          <p:cNvSpPr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6324600" y="5105400"/>
            <a:ext cx="1447800" cy="914400"/>
          </a:xfrm>
          <a:prstGeom prst="rect">
            <a:avLst/>
          </a:prstGeom>
          <a:gradFill>
            <a:gsLst>
              <a:gs pos="0">
                <a:schemeClr val="bg2">
                  <a:tint val="90000"/>
                  <a:lumMod val="120000"/>
                </a:schemeClr>
              </a:gs>
              <a:gs pos="100000">
                <a:schemeClr val="bg2">
                  <a:shade val="98000"/>
                  <a:satMod val="120000"/>
                  <a:lumMod val="98000"/>
                </a:schemeClr>
              </a:gs>
            </a:gsLst>
            <a:lin ang="5400000" scaled="0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dirty="0"/>
              <a:t>Back End</a:t>
            </a:r>
          </a:p>
        </p:txBody>
      </p:sp>
      <p:sp>
        <p:nvSpPr>
          <p:cNvPr id="25" name="Line 8"/>
          <p:cNvSpPr>
            <a:spLocks noChangeShapeType="1"/>
          </p:cNvSpPr>
          <p:nvPr>
            <p:custDataLst>
              <p:tags r:id="rId7"/>
            </p:custDataLst>
          </p:nvPr>
        </p:nvSpPr>
        <p:spPr bwMode="auto">
          <a:xfrm>
            <a:off x="4267200" y="5562600"/>
            <a:ext cx="304800" cy="0"/>
          </a:xfrm>
          <a:prstGeom prst="line">
            <a:avLst/>
          </a:prstGeom>
          <a:noFill/>
          <a:ln w="57150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6" name="Line 9"/>
          <p:cNvSpPr>
            <a:spLocks noChangeShapeType="1"/>
          </p:cNvSpPr>
          <p:nvPr>
            <p:custDataLst>
              <p:tags r:id="rId8"/>
            </p:custDataLst>
          </p:nvPr>
        </p:nvSpPr>
        <p:spPr bwMode="auto">
          <a:xfrm>
            <a:off x="6019800" y="5562600"/>
            <a:ext cx="304800" cy="0"/>
          </a:xfrm>
          <a:prstGeom prst="line">
            <a:avLst/>
          </a:prstGeom>
          <a:noFill/>
          <a:ln w="57150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7" name="Line 10"/>
          <p:cNvSpPr>
            <a:spLocks noChangeShapeType="1"/>
          </p:cNvSpPr>
          <p:nvPr>
            <p:custDataLst>
              <p:tags r:id="rId9"/>
            </p:custDataLst>
          </p:nvPr>
        </p:nvSpPr>
        <p:spPr bwMode="auto">
          <a:xfrm>
            <a:off x="7772400" y="5562600"/>
            <a:ext cx="304800" cy="0"/>
          </a:xfrm>
          <a:prstGeom prst="line">
            <a:avLst/>
          </a:prstGeom>
          <a:noFill/>
          <a:ln w="57150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7142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5" name="Rectangle 2"/>
          <p:cNvSpPr>
            <a:spLocks noGrp="1" noChangeArrowheads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Compiler must…</a:t>
            </a:r>
          </a:p>
        </p:txBody>
      </p:sp>
      <p:sp>
        <p:nvSpPr>
          <p:cNvPr id="20486" name="Rectangle 3"/>
          <p:cNvSpPr>
            <a:spLocks noGrp="1" noChangeArrowheads="1"/>
          </p:cNvSpPr>
          <p:nvPr>
            <p:ph type="body" idx="1"/>
            <p:custDataLst>
              <p:tags r:id="rId2"/>
            </p:custDataLst>
          </p:nvPr>
        </p:nvSpPr>
        <p:spPr/>
        <p:txBody>
          <a:bodyPr/>
          <a:lstStyle/>
          <a:p>
            <a:pPr eaLnBrk="1" hangingPunct="1"/>
            <a:r>
              <a:rPr lang="en-US" sz="2800" dirty="0"/>
              <a:t>recognize legal programs (&amp; complain about illegal ones)</a:t>
            </a:r>
          </a:p>
          <a:p>
            <a:pPr eaLnBrk="1" hangingPunct="1"/>
            <a:r>
              <a:rPr lang="en-US" sz="2800" dirty="0"/>
              <a:t>generate correct code</a:t>
            </a:r>
          </a:p>
          <a:p>
            <a:pPr eaLnBrk="1" hangingPunct="1"/>
            <a:r>
              <a:rPr lang="en-US" sz="2800" dirty="0"/>
              <a:t>manage storage of all variables/data</a:t>
            </a:r>
          </a:p>
          <a:p>
            <a:pPr eaLnBrk="1" hangingPunct="1"/>
            <a:r>
              <a:rPr lang="en-US" sz="2800" dirty="0"/>
              <a:t>agree with OS &amp; linker on target format</a:t>
            </a:r>
          </a:p>
        </p:txBody>
      </p:sp>
      <p:sp>
        <p:nvSpPr>
          <p:cNvPr id="20487" name="Oval 4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2971800" y="5105400"/>
            <a:ext cx="1295400" cy="838200"/>
          </a:xfrm>
          <a:prstGeom prst="ellipse">
            <a:avLst/>
          </a:prstGeom>
          <a:gradFill>
            <a:gsLst>
              <a:gs pos="0">
                <a:schemeClr val="bg2">
                  <a:tint val="90000"/>
                  <a:lumMod val="120000"/>
                </a:schemeClr>
              </a:gs>
              <a:gs pos="100000">
                <a:schemeClr val="bg2">
                  <a:shade val="98000"/>
                  <a:satMod val="120000"/>
                  <a:lumMod val="98000"/>
                </a:schemeClr>
              </a:gs>
            </a:gsLst>
            <a:lin ang="5400000" scaled="0"/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/>
              <a:t>Source</a:t>
            </a:r>
          </a:p>
        </p:txBody>
      </p:sp>
      <p:sp>
        <p:nvSpPr>
          <p:cNvPr id="20488" name="Oval 5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8077200" y="5105400"/>
            <a:ext cx="1295400" cy="838200"/>
          </a:xfrm>
          <a:prstGeom prst="ellipse">
            <a:avLst/>
          </a:prstGeom>
          <a:gradFill>
            <a:gsLst>
              <a:gs pos="0">
                <a:schemeClr val="bg2">
                  <a:tint val="90000"/>
                  <a:lumMod val="120000"/>
                </a:schemeClr>
              </a:gs>
              <a:gs pos="100000">
                <a:schemeClr val="bg2">
                  <a:shade val="98000"/>
                  <a:satMod val="120000"/>
                  <a:lumMod val="98000"/>
                </a:schemeClr>
              </a:gs>
            </a:gsLst>
            <a:lin ang="5400000" scaled="0"/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/>
              <a:t>Target</a:t>
            </a:r>
          </a:p>
        </p:txBody>
      </p:sp>
      <p:sp>
        <p:nvSpPr>
          <p:cNvPr id="20489" name="Rectangle 6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4572000" y="5105400"/>
            <a:ext cx="1447800" cy="914400"/>
          </a:xfrm>
          <a:prstGeom prst="rect">
            <a:avLst/>
          </a:prstGeom>
          <a:gradFill>
            <a:gsLst>
              <a:gs pos="0">
                <a:schemeClr val="bg2">
                  <a:tint val="90000"/>
                  <a:lumMod val="120000"/>
                </a:schemeClr>
              </a:gs>
              <a:gs pos="100000">
                <a:schemeClr val="bg2">
                  <a:shade val="98000"/>
                  <a:satMod val="120000"/>
                  <a:lumMod val="98000"/>
                </a:schemeClr>
              </a:gs>
            </a:gsLst>
            <a:lin ang="5400000" scaled="0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dirty="0"/>
              <a:t>Front End</a:t>
            </a:r>
          </a:p>
        </p:txBody>
      </p:sp>
      <p:sp>
        <p:nvSpPr>
          <p:cNvPr id="20490" name="Rectangle 7"/>
          <p:cNvSpPr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6324600" y="5105400"/>
            <a:ext cx="1447800" cy="914400"/>
          </a:xfrm>
          <a:prstGeom prst="rect">
            <a:avLst/>
          </a:prstGeom>
          <a:gradFill>
            <a:gsLst>
              <a:gs pos="0">
                <a:schemeClr val="bg2">
                  <a:tint val="90000"/>
                  <a:lumMod val="120000"/>
                </a:schemeClr>
              </a:gs>
              <a:gs pos="100000">
                <a:schemeClr val="bg2">
                  <a:shade val="98000"/>
                  <a:satMod val="120000"/>
                  <a:lumMod val="98000"/>
                </a:schemeClr>
              </a:gs>
            </a:gsLst>
            <a:lin ang="5400000" scaled="0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dirty="0"/>
              <a:t>Back End</a:t>
            </a:r>
          </a:p>
        </p:txBody>
      </p:sp>
      <p:sp>
        <p:nvSpPr>
          <p:cNvPr id="20491" name="Line 8"/>
          <p:cNvSpPr>
            <a:spLocks noChangeShapeType="1"/>
          </p:cNvSpPr>
          <p:nvPr>
            <p:custDataLst>
              <p:tags r:id="rId7"/>
            </p:custDataLst>
          </p:nvPr>
        </p:nvSpPr>
        <p:spPr bwMode="auto">
          <a:xfrm>
            <a:off x="4267200" y="5562600"/>
            <a:ext cx="304800" cy="0"/>
          </a:xfrm>
          <a:prstGeom prst="line">
            <a:avLst/>
          </a:prstGeom>
          <a:noFill/>
          <a:ln w="57150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492" name="Line 9"/>
          <p:cNvSpPr>
            <a:spLocks noChangeShapeType="1"/>
          </p:cNvSpPr>
          <p:nvPr>
            <p:custDataLst>
              <p:tags r:id="rId8"/>
            </p:custDataLst>
          </p:nvPr>
        </p:nvSpPr>
        <p:spPr bwMode="auto">
          <a:xfrm>
            <a:off x="6019800" y="5562600"/>
            <a:ext cx="304800" cy="0"/>
          </a:xfrm>
          <a:prstGeom prst="line">
            <a:avLst/>
          </a:prstGeom>
          <a:noFill/>
          <a:ln w="57150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493" name="Line 10"/>
          <p:cNvSpPr>
            <a:spLocks noChangeShapeType="1"/>
          </p:cNvSpPr>
          <p:nvPr>
            <p:custDataLst>
              <p:tags r:id="rId9"/>
            </p:custDataLst>
          </p:nvPr>
        </p:nvSpPr>
        <p:spPr bwMode="auto">
          <a:xfrm>
            <a:off x="7772400" y="5562600"/>
            <a:ext cx="304800" cy="0"/>
          </a:xfrm>
          <a:prstGeom prst="line">
            <a:avLst/>
          </a:prstGeom>
          <a:noFill/>
          <a:ln w="57150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8141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9" name="Rectangle 2"/>
          <p:cNvSpPr>
            <a:spLocks noGrp="1" noChangeArrowheads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Implications</a:t>
            </a:r>
          </a:p>
        </p:txBody>
      </p:sp>
      <p:sp>
        <p:nvSpPr>
          <p:cNvPr id="21510" name="Rectangle 3"/>
          <p:cNvSpPr>
            <a:spLocks noGrp="1" noChangeArrowheads="1"/>
          </p:cNvSpPr>
          <p:nvPr>
            <p:ph type="body" idx="1"/>
            <p:custDataLst>
              <p:tags r:id="rId2"/>
            </p:custDataLst>
          </p:nvPr>
        </p:nvSpPr>
        <p:spPr/>
        <p:txBody>
          <a:bodyPr/>
          <a:lstStyle/>
          <a:p>
            <a:pPr eaLnBrk="1" hangingPunct="1"/>
            <a:r>
              <a:rPr lang="en-US" sz="2800" dirty="0"/>
              <a:t>Need some sort of Intermediate Representation(s) (IR)</a:t>
            </a:r>
          </a:p>
          <a:p>
            <a:pPr eaLnBrk="1" hangingPunct="1"/>
            <a:r>
              <a:rPr lang="en-US" sz="2800" dirty="0"/>
              <a:t>Front end maps source into IR</a:t>
            </a:r>
          </a:p>
          <a:p>
            <a:pPr eaLnBrk="1" hangingPunct="1"/>
            <a:r>
              <a:rPr lang="en-US" sz="2800" dirty="0"/>
              <a:t>Back end maps IR to target machine code</a:t>
            </a:r>
          </a:p>
          <a:p>
            <a:pPr eaLnBrk="1" hangingPunct="1"/>
            <a:r>
              <a:rPr lang="en-US" sz="2800" dirty="0"/>
              <a:t>Often multiple IRs – higher level at first, lower level in later phases</a:t>
            </a:r>
          </a:p>
          <a:p>
            <a:pPr eaLnBrk="1" hangingPunct="1"/>
            <a:endParaRPr lang="en-US" sz="2800" dirty="0"/>
          </a:p>
        </p:txBody>
      </p:sp>
      <p:sp>
        <p:nvSpPr>
          <p:cNvPr id="14" name="Oval 4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2971800" y="5144037"/>
            <a:ext cx="1295400" cy="838200"/>
          </a:xfrm>
          <a:prstGeom prst="ellipse">
            <a:avLst/>
          </a:prstGeom>
          <a:gradFill>
            <a:gsLst>
              <a:gs pos="0">
                <a:schemeClr val="bg2">
                  <a:tint val="90000"/>
                  <a:lumMod val="120000"/>
                </a:schemeClr>
              </a:gs>
              <a:gs pos="100000">
                <a:schemeClr val="bg2">
                  <a:shade val="98000"/>
                  <a:satMod val="120000"/>
                  <a:lumMod val="98000"/>
                </a:schemeClr>
              </a:gs>
            </a:gsLst>
            <a:lin ang="5400000" scaled="0"/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/>
              <a:t>Source</a:t>
            </a:r>
          </a:p>
        </p:txBody>
      </p:sp>
      <p:sp>
        <p:nvSpPr>
          <p:cNvPr id="15" name="Oval 5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8077200" y="5144037"/>
            <a:ext cx="1295400" cy="838200"/>
          </a:xfrm>
          <a:prstGeom prst="ellipse">
            <a:avLst/>
          </a:prstGeom>
          <a:gradFill>
            <a:gsLst>
              <a:gs pos="0">
                <a:schemeClr val="bg2">
                  <a:tint val="90000"/>
                  <a:lumMod val="120000"/>
                </a:schemeClr>
              </a:gs>
              <a:gs pos="100000">
                <a:schemeClr val="bg2">
                  <a:shade val="98000"/>
                  <a:satMod val="120000"/>
                  <a:lumMod val="98000"/>
                </a:schemeClr>
              </a:gs>
            </a:gsLst>
            <a:lin ang="5400000" scaled="0"/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/>
              <a:t>Target</a:t>
            </a:r>
          </a:p>
        </p:txBody>
      </p:sp>
      <p:sp>
        <p:nvSpPr>
          <p:cNvPr id="16" name="Rectangle 6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4572000" y="5144037"/>
            <a:ext cx="1447800" cy="914400"/>
          </a:xfrm>
          <a:prstGeom prst="rect">
            <a:avLst/>
          </a:prstGeom>
          <a:gradFill>
            <a:gsLst>
              <a:gs pos="0">
                <a:schemeClr val="bg2">
                  <a:tint val="90000"/>
                  <a:lumMod val="120000"/>
                </a:schemeClr>
              </a:gs>
              <a:gs pos="100000">
                <a:schemeClr val="bg2">
                  <a:shade val="98000"/>
                  <a:satMod val="120000"/>
                  <a:lumMod val="98000"/>
                </a:schemeClr>
              </a:gs>
            </a:gsLst>
            <a:lin ang="5400000" scaled="0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dirty="0"/>
              <a:t>Front End</a:t>
            </a:r>
          </a:p>
        </p:txBody>
      </p:sp>
      <p:sp>
        <p:nvSpPr>
          <p:cNvPr id="17" name="Rectangle 7"/>
          <p:cNvSpPr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6324600" y="5144037"/>
            <a:ext cx="1447800" cy="914400"/>
          </a:xfrm>
          <a:prstGeom prst="rect">
            <a:avLst/>
          </a:prstGeom>
          <a:gradFill>
            <a:gsLst>
              <a:gs pos="0">
                <a:schemeClr val="bg2">
                  <a:tint val="90000"/>
                  <a:lumMod val="120000"/>
                </a:schemeClr>
              </a:gs>
              <a:gs pos="100000">
                <a:schemeClr val="bg2">
                  <a:shade val="98000"/>
                  <a:satMod val="120000"/>
                  <a:lumMod val="98000"/>
                </a:schemeClr>
              </a:gs>
            </a:gsLst>
            <a:lin ang="5400000" scaled="0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dirty="0"/>
              <a:t>Back End</a:t>
            </a:r>
          </a:p>
        </p:txBody>
      </p:sp>
      <p:sp>
        <p:nvSpPr>
          <p:cNvPr id="18" name="Line 8"/>
          <p:cNvSpPr>
            <a:spLocks noChangeShapeType="1"/>
          </p:cNvSpPr>
          <p:nvPr>
            <p:custDataLst>
              <p:tags r:id="rId7"/>
            </p:custDataLst>
          </p:nvPr>
        </p:nvSpPr>
        <p:spPr bwMode="auto">
          <a:xfrm>
            <a:off x="4267200" y="5601237"/>
            <a:ext cx="304800" cy="0"/>
          </a:xfrm>
          <a:prstGeom prst="line">
            <a:avLst/>
          </a:prstGeom>
          <a:noFill/>
          <a:ln w="57150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" name="Line 9"/>
          <p:cNvSpPr>
            <a:spLocks noChangeShapeType="1"/>
          </p:cNvSpPr>
          <p:nvPr>
            <p:custDataLst>
              <p:tags r:id="rId8"/>
            </p:custDataLst>
          </p:nvPr>
        </p:nvSpPr>
        <p:spPr bwMode="auto">
          <a:xfrm>
            <a:off x="6019800" y="5601237"/>
            <a:ext cx="304800" cy="0"/>
          </a:xfrm>
          <a:prstGeom prst="line">
            <a:avLst/>
          </a:prstGeom>
          <a:noFill/>
          <a:ln w="57150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" name="Line 10"/>
          <p:cNvSpPr>
            <a:spLocks noChangeShapeType="1"/>
          </p:cNvSpPr>
          <p:nvPr>
            <p:custDataLst>
              <p:tags r:id="rId9"/>
            </p:custDataLst>
          </p:nvPr>
        </p:nvSpPr>
        <p:spPr bwMode="auto">
          <a:xfrm>
            <a:off x="7772400" y="5601237"/>
            <a:ext cx="304800" cy="0"/>
          </a:xfrm>
          <a:prstGeom prst="line">
            <a:avLst/>
          </a:prstGeom>
          <a:noFill/>
          <a:ln w="57150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7826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>
          <a:xfrm>
            <a:off x="1930400" y="228600"/>
            <a:ext cx="8509000" cy="1143000"/>
          </a:xfrm>
          <a:noFill/>
          <a:ln/>
        </p:spPr>
        <p:txBody>
          <a:bodyPr/>
          <a:lstStyle/>
          <a:p>
            <a:r>
              <a:rPr lang="en-US"/>
              <a:t>Programming Environment Tools</a:t>
            </a:r>
          </a:p>
        </p:txBody>
      </p:sp>
      <p:sp>
        <p:nvSpPr>
          <p:cNvPr id="49157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2133600" y="1447800"/>
            <a:ext cx="7848600" cy="914400"/>
          </a:xfrm>
          <a:noFill/>
          <a:ln/>
        </p:spPr>
        <p:txBody>
          <a:bodyPr>
            <a:normAutofit fontScale="92500" lnSpcReduction="10000"/>
          </a:bodyPr>
          <a:lstStyle/>
          <a:p>
            <a:r>
              <a:rPr lang="en-US" sz="3200" dirty="0" smtClean="0"/>
              <a:t>Tools in </a:t>
            </a:r>
            <a:r>
              <a:rPr lang="en-US" sz="3200" dirty="0"/>
              <a:t>Integrated in an Integrated Development Environment (IDE)</a:t>
            </a:r>
          </a:p>
          <a:p>
            <a:pPr lvl="1"/>
            <a:endParaRPr lang="en-GB" sz="2800" dirty="0"/>
          </a:p>
        </p:txBody>
      </p:sp>
      <p:pic>
        <p:nvPicPr>
          <p:cNvPr id="49158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19401" y="2667000"/>
            <a:ext cx="6600825" cy="281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1619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Structure </a:t>
            </a:r>
            <a:r>
              <a:rPr lang="en-US" dirty="0" smtClean="0"/>
              <a:t>of </a:t>
            </a:r>
            <a:r>
              <a:rPr lang="en-US" dirty="0"/>
              <a:t>Compiler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Inside a compiler, there are two main parts: analysis and synthesis.</a:t>
            </a:r>
          </a:p>
          <a:p>
            <a:r>
              <a:rPr lang="en-US" dirty="0" smtClean="0"/>
              <a:t>Analysis </a:t>
            </a:r>
            <a:r>
              <a:rPr lang="en-US" dirty="0"/>
              <a:t>part breaks up the source program into constituent pieces </a:t>
            </a:r>
            <a:r>
              <a:rPr lang="en-US" dirty="0" smtClean="0"/>
              <a:t>and imposes </a:t>
            </a:r>
            <a:r>
              <a:rPr lang="en-US" dirty="0"/>
              <a:t>a grammatical structure on them</a:t>
            </a:r>
            <a:r>
              <a:rPr lang="en-US" dirty="0" smtClean="0"/>
              <a:t>.</a:t>
            </a:r>
          </a:p>
          <a:p>
            <a:pPr lvl="1"/>
            <a:r>
              <a:rPr lang="en-US" dirty="0"/>
              <a:t>If </a:t>
            </a:r>
            <a:r>
              <a:rPr lang="en-US" dirty="0" smtClean="0"/>
              <a:t>it detects either </a:t>
            </a:r>
            <a:r>
              <a:rPr lang="en-US" dirty="0"/>
              <a:t>syntactically ill formed or </a:t>
            </a:r>
            <a:r>
              <a:rPr lang="en-US" dirty="0" smtClean="0"/>
              <a:t>semantically unsound source code, it </a:t>
            </a:r>
            <a:r>
              <a:rPr lang="en-US" dirty="0"/>
              <a:t>must provide </a:t>
            </a:r>
            <a:r>
              <a:rPr lang="en-US" dirty="0" smtClean="0"/>
              <a:t>error messages. </a:t>
            </a:r>
          </a:p>
          <a:p>
            <a:pPr lvl="1"/>
            <a:r>
              <a:rPr lang="en-US" dirty="0" smtClean="0"/>
              <a:t>It </a:t>
            </a:r>
            <a:r>
              <a:rPr lang="en-US" dirty="0"/>
              <a:t>also collects information about the </a:t>
            </a:r>
            <a:r>
              <a:rPr lang="en-US" dirty="0" smtClean="0"/>
              <a:t>source program </a:t>
            </a:r>
            <a:r>
              <a:rPr lang="en-US" dirty="0"/>
              <a:t>and stores it in a data structure called a symbol table, which is </a:t>
            </a:r>
            <a:r>
              <a:rPr lang="en-US" dirty="0" smtClean="0"/>
              <a:t>passed along </a:t>
            </a:r>
            <a:r>
              <a:rPr lang="en-US" dirty="0"/>
              <a:t>with the intermediate representation to the synthesis part</a:t>
            </a:r>
            <a:r>
              <a:rPr lang="en-US" dirty="0" smtClean="0"/>
              <a:t>.</a:t>
            </a:r>
          </a:p>
          <a:p>
            <a:r>
              <a:rPr lang="en-US" dirty="0" smtClean="0"/>
              <a:t>Synthesis </a:t>
            </a:r>
            <a:r>
              <a:rPr lang="en-US" dirty="0"/>
              <a:t>part constructs the desired target program from the </a:t>
            </a:r>
            <a:r>
              <a:rPr lang="en-US" dirty="0" smtClean="0"/>
              <a:t>intermediate </a:t>
            </a:r>
            <a:r>
              <a:rPr lang="en-US" dirty="0"/>
              <a:t>representation and the information in the symbol table. </a:t>
            </a:r>
            <a:endParaRPr lang="en-US" dirty="0" smtClean="0"/>
          </a:p>
          <a:p>
            <a:r>
              <a:rPr lang="en-US" dirty="0" smtClean="0"/>
              <a:t>The </a:t>
            </a:r>
            <a:r>
              <a:rPr lang="en-US" dirty="0"/>
              <a:t>analysis </a:t>
            </a:r>
            <a:r>
              <a:rPr lang="en-US" dirty="0" smtClean="0"/>
              <a:t>part is </a:t>
            </a:r>
            <a:r>
              <a:rPr lang="en-US" dirty="0"/>
              <a:t>often called the </a:t>
            </a:r>
            <a:r>
              <a:rPr lang="en-US" b="1" dirty="0"/>
              <a:t>front end </a:t>
            </a:r>
            <a:r>
              <a:rPr lang="en-US" dirty="0"/>
              <a:t>of the compiler; the synthesis part is the </a:t>
            </a:r>
            <a:r>
              <a:rPr lang="en-US" b="1" dirty="0"/>
              <a:t>back </a:t>
            </a:r>
            <a:r>
              <a:rPr lang="en-US" b="1" dirty="0" smtClean="0"/>
              <a:t>end</a:t>
            </a:r>
            <a:r>
              <a:rPr lang="en-US" dirty="0" smtClean="0"/>
              <a:t>.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5158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3" name="Rectangle 2"/>
          <p:cNvSpPr>
            <a:spLocks noGrp="1" noChangeArrowheads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The point is… </a:t>
            </a:r>
          </a:p>
        </p:txBody>
      </p:sp>
      <p:sp>
        <p:nvSpPr>
          <p:cNvPr id="7174" name="Rectangle 3"/>
          <p:cNvSpPr>
            <a:spLocks noGrp="1" noChangeArrowheads="1"/>
          </p:cNvSpPr>
          <p:nvPr>
            <p:ph type="body" idx="1"/>
            <p:custDataLst>
              <p:tags r:id="rId2"/>
            </p:custDataLst>
          </p:nvPr>
        </p:nvSpPr>
        <p:spPr/>
        <p:txBody>
          <a:bodyPr>
            <a:normAutofit lnSpcReduction="10000"/>
          </a:bodyPr>
          <a:lstStyle/>
          <a:p>
            <a:pPr eaLnBrk="1" hangingPunct="1">
              <a:lnSpc>
                <a:spcPct val="90000"/>
              </a:lnSpc>
            </a:pPr>
            <a:r>
              <a:rPr lang="en-US" dirty="0" smtClean="0"/>
              <a:t>Execute this!</a:t>
            </a:r>
          </a:p>
          <a:p>
            <a:pPr lvl="2"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sz="1600" dirty="0">
              <a:latin typeface="Lucida Sans Unicode" pitchFamily="34" charset="0"/>
            </a:endParaRPr>
          </a:p>
          <a:p>
            <a:pPr lvl="2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sz="2000" dirty="0">
                <a:latin typeface="Lucida Sans Unicode" pitchFamily="34" charset="0"/>
              </a:rPr>
              <a:t>int </a:t>
            </a:r>
            <a:r>
              <a:rPr lang="en-US" sz="2000" dirty="0" smtClean="0">
                <a:latin typeface="Lucida Sans Unicode" pitchFamily="34" charset="0"/>
              </a:rPr>
              <a:t>num= 4;</a:t>
            </a:r>
            <a:endParaRPr lang="en-US" sz="2000" dirty="0">
              <a:latin typeface="Lucida Sans Unicode" pitchFamily="34" charset="0"/>
            </a:endParaRPr>
          </a:p>
          <a:p>
            <a:pPr lvl="2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sz="2000" dirty="0">
                <a:latin typeface="Lucida Sans Unicode" pitchFamily="34" charset="0"/>
              </a:rPr>
              <a:t>int </a:t>
            </a:r>
            <a:r>
              <a:rPr lang="en-US" sz="2000" dirty="0" smtClean="0">
                <a:latin typeface="Lucida Sans Unicode" pitchFamily="34" charset="0"/>
              </a:rPr>
              <a:t>factorial </a:t>
            </a:r>
            <a:r>
              <a:rPr lang="en-US" sz="2000" dirty="0">
                <a:latin typeface="Lucida Sans Unicode" pitchFamily="34" charset="0"/>
              </a:rPr>
              <a:t>= </a:t>
            </a:r>
            <a:r>
              <a:rPr lang="en-US" sz="2000" dirty="0" smtClean="0">
                <a:latin typeface="Lucida Sans Unicode" pitchFamily="34" charset="0"/>
              </a:rPr>
              <a:t>1;</a:t>
            </a:r>
            <a:endParaRPr lang="en-US" sz="2000" dirty="0">
              <a:latin typeface="Lucida Sans Unicode" pitchFamily="34" charset="0"/>
            </a:endParaRPr>
          </a:p>
          <a:p>
            <a:pPr lvl="2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sz="2000" dirty="0">
                <a:latin typeface="Lucida Sans Unicode" pitchFamily="34" charset="0"/>
              </a:rPr>
              <a:t>while </a:t>
            </a:r>
            <a:r>
              <a:rPr lang="en-US" sz="2000" dirty="0" smtClean="0">
                <a:latin typeface="Lucida Sans Unicode" pitchFamily="34" charset="0"/>
              </a:rPr>
              <a:t>(num &gt; 1) </a:t>
            </a:r>
            <a:r>
              <a:rPr lang="en-US" sz="2000" dirty="0">
                <a:latin typeface="Lucida Sans Unicode" pitchFamily="34" charset="0"/>
              </a:rPr>
              <a:t>{</a:t>
            </a:r>
          </a:p>
          <a:p>
            <a:pPr lvl="2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sz="2000" dirty="0">
                <a:latin typeface="Lucida Sans Unicode" pitchFamily="34" charset="0"/>
              </a:rPr>
              <a:t>	</a:t>
            </a:r>
            <a:r>
              <a:rPr lang="en-US" sz="2000" dirty="0" smtClean="0">
                <a:latin typeface="Lucida Sans Unicode" pitchFamily="34" charset="0"/>
              </a:rPr>
              <a:t>factorial = factorial*num;</a:t>
            </a:r>
          </a:p>
          <a:p>
            <a:pPr lvl="2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sz="2000" dirty="0">
                <a:latin typeface="Lucida Sans Unicode" pitchFamily="34" charset="0"/>
              </a:rPr>
              <a:t> </a:t>
            </a:r>
            <a:r>
              <a:rPr lang="en-US" sz="2000" dirty="0" smtClean="0">
                <a:latin typeface="Lucida Sans Unicode" pitchFamily="34" charset="0"/>
              </a:rPr>
              <a:t>  num=num-1;</a:t>
            </a:r>
            <a:endParaRPr lang="en-US" sz="2000" dirty="0">
              <a:latin typeface="Lucida Sans Unicode" pitchFamily="34" charset="0"/>
            </a:endParaRPr>
          </a:p>
          <a:p>
            <a:pPr lvl="2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sz="2000" dirty="0">
                <a:latin typeface="Lucida Sans Unicode" pitchFamily="34" charset="0"/>
              </a:rPr>
              <a:t>}</a:t>
            </a:r>
          </a:p>
          <a:p>
            <a:pPr lvl="2"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sz="2000" dirty="0"/>
          </a:p>
          <a:p>
            <a:pPr eaLnBrk="1" hangingPunct="1">
              <a:lnSpc>
                <a:spcPct val="90000"/>
              </a:lnSpc>
            </a:pPr>
            <a:r>
              <a:rPr lang="en-US" dirty="0" smtClean="0"/>
              <a:t>How can computers </a:t>
            </a:r>
            <a:r>
              <a:rPr lang="en-US" smtClean="0"/>
              <a:t>execute this? </a:t>
            </a:r>
            <a:r>
              <a:rPr lang="en-US" dirty="0" smtClean="0"/>
              <a:t>Computers only know 1’s and 0’s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1742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>
          <a:xfrm>
            <a:off x="1930400" y="228600"/>
            <a:ext cx="8509000" cy="1143000"/>
          </a:xfrm>
          <a:noFill/>
          <a:ln/>
        </p:spPr>
        <p:txBody>
          <a:bodyPr/>
          <a:lstStyle/>
          <a:p>
            <a:r>
              <a:rPr lang="en-US" dirty="0"/>
              <a:t>Phases of Compilation</a:t>
            </a:r>
            <a:endParaRPr lang="en-GB" dirty="0"/>
          </a:p>
        </p:txBody>
      </p:sp>
      <p:sp>
        <p:nvSpPr>
          <p:cNvPr id="55304" name="Rectangle 8"/>
          <p:cNvSpPr>
            <a:spLocks noGrp="1" noChangeArrowheads="1"/>
          </p:cNvSpPr>
          <p:nvPr>
            <p:ph type="body" idx="1"/>
          </p:nvPr>
        </p:nvSpPr>
        <p:spPr>
          <a:xfrm>
            <a:off x="2209800" y="1219200"/>
            <a:ext cx="7772400" cy="838200"/>
          </a:xfrm>
          <a:noFill/>
          <a:ln/>
        </p:spPr>
        <p:txBody>
          <a:bodyPr/>
          <a:lstStyle/>
          <a:p>
            <a:pPr marL="0" indent="0">
              <a:buNone/>
            </a:pPr>
            <a:r>
              <a:rPr lang="en-GB" sz="3200" dirty="0" smtClean="0"/>
              <a:t>    </a:t>
            </a:r>
            <a:endParaRPr lang="en-GB" sz="3200" dirty="0"/>
          </a:p>
        </p:txBody>
      </p:sp>
      <p:pic>
        <p:nvPicPr>
          <p:cNvPr id="55305" name="Picture 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71800" y="2019300"/>
            <a:ext cx="5867400" cy="430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30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6567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title"/>
          </p:nvPr>
        </p:nvSpPr>
        <p:spPr>
          <a:xfrm>
            <a:off x="1930400" y="228600"/>
            <a:ext cx="8509000" cy="1143000"/>
          </a:xfrm>
          <a:noFill/>
          <a:ln/>
        </p:spPr>
        <p:txBody>
          <a:bodyPr>
            <a:normAutofit/>
          </a:bodyPr>
          <a:lstStyle/>
          <a:p>
            <a:r>
              <a:rPr lang="en-US" dirty="0" smtClean="0"/>
              <a:t>Compilation Overview </a:t>
            </a:r>
            <a:r>
              <a:rPr lang="en-US" dirty="0"/>
              <a:t>- </a:t>
            </a:r>
            <a:r>
              <a:rPr lang="en-US" dirty="0" smtClean="0"/>
              <a:t>Scanning</a:t>
            </a:r>
            <a:endParaRPr lang="en-US" dirty="0"/>
          </a:p>
        </p:txBody>
      </p:sp>
      <p:sp>
        <p:nvSpPr>
          <p:cNvPr id="61445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1981200" y="1219200"/>
            <a:ext cx="8229600" cy="4800600"/>
          </a:xfrm>
          <a:noFill/>
          <a:ln/>
        </p:spPr>
        <p:txBody>
          <a:bodyPr>
            <a:normAutofit/>
          </a:bodyPr>
          <a:lstStyle/>
          <a:p>
            <a:pPr lvl="1"/>
            <a:r>
              <a:rPr lang="en-US" sz="2800" dirty="0"/>
              <a:t>Scanning is recognition of a </a:t>
            </a:r>
            <a:r>
              <a:rPr lang="en-US" sz="2800" i="1" dirty="0"/>
              <a:t>regular language</a:t>
            </a:r>
            <a:r>
              <a:rPr lang="en-US" sz="2800" dirty="0"/>
              <a:t>, </a:t>
            </a:r>
            <a:r>
              <a:rPr lang="en-US" sz="2800" dirty="0" smtClean="0"/>
              <a:t> with DFA </a:t>
            </a:r>
            <a:r>
              <a:rPr lang="en-US" sz="2800" dirty="0"/>
              <a:t>(deterministic finite automaton</a:t>
            </a:r>
            <a:r>
              <a:rPr lang="en-US" sz="2800" dirty="0" smtClean="0"/>
              <a:t>).</a:t>
            </a:r>
          </a:p>
          <a:p>
            <a:pPr lvl="1"/>
            <a:r>
              <a:rPr lang="en-US" sz="2800" dirty="0" smtClean="0"/>
              <a:t>Divides </a:t>
            </a:r>
            <a:r>
              <a:rPr lang="en-US" sz="2800" dirty="0"/>
              <a:t>the program into "tokens", </a:t>
            </a:r>
            <a:r>
              <a:rPr lang="en-US" sz="2800" dirty="0" smtClean="0"/>
              <a:t>the </a:t>
            </a:r>
            <a:r>
              <a:rPr lang="en-US" sz="2800" dirty="0"/>
              <a:t>smallest meaningful </a:t>
            </a:r>
            <a:r>
              <a:rPr lang="en-US" sz="2800" dirty="0" smtClean="0"/>
              <a:t>units.</a:t>
            </a:r>
            <a:endParaRPr lang="en-US" sz="2800" dirty="0"/>
          </a:p>
          <a:p>
            <a:pPr lvl="1"/>
            <a:r>
              <a:rPr lang="en-US" sz="2800" dirty="0" smtClean="0"/>
              <a:t>It also </a:t>
            </a:r>
            <a:r>
              <a:rPr lang="en-US" sz="2800" dirty="0"/>
              <a:t>saves complexity </a:t>
            </a:r>
            <a:r>
              <a:rPr lang="en-US" sz="2800" dirty="0" smtClean="0"/>
              <a:t>for </a:t>
            </a:r>
            <a:r>
              <a:rPr lang="en-US" sz="2800" dirty="0"/>
              <a:t>later </a:t>
            </a:r>
            <a:r>
              <a:rPr lang="en-US" sz="2800" dirty="0" smtClean="0"/>
              <a:t>phases.</a:t>
            </a:r>
            <a:endParaRPr lang="en-US" sz="2800" dirty="0"/>
          </a:p>
          <a:p>
            <a:pPr lvl="1"/>
            <a:endParaRPr lang="en-US" sz="2800" dirty="0">
              <a:latin typeface="Courier New" pitchFamily="49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31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5219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ChangeArrowheads="1"/>
          </p:cNvSpPr>
          <p:nvPr>
            <p:ph type="title"/>
          </p:nvPr>
        </p:nvSpPr>
        <p:spPr>
          <a:xfrm>
            <a:off x="1930400" y="228600"/>
            <a:ext cx="8509000" cy="1143000"/>
          </a:xfrm>
          <a:noFill/>
          <a:ln/>
        </p:spPr>
        <p:txBody>
          <a:bodyPr/>
          <a:lstStyle/>
          <a:p>
            <a:r>
              <a:rPr lang="en-US" dirty="0"/>
              <a:t>Compilation Overview </a:t>
            </a:r>
            <a:r>
              <a:rPr lang="en-US" dirty="0" smtClean="0"/>
              <a:t>- Parsing  </a:t>
            </a:r>
            <a:endParaRPr lang="en-US" dirty="0"/>
          </a:p>
        </p:txBody>
      </p:sp>
      <p:sp>
        <p:nvSpPr>
          <p:cNvPr id="634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09800" y="1524000"/>
            <a:ext cx="7772400" cy="4114800"/>
          </a:xfrm>
          <a:noFill/>
          <a:ln/>
        </p:spPr>
        <p:txBody>
          <a:bodyPr/>
          <a:lstStyle/>
          <a:p>
            <a:r>
              <a:rPr lang="en-US" sz="3200" dirty="0" smtClean="0"/>
              <a:t>Recognition </a:t>
            </a:r>
            <a:r>
              <a:rPr lang="en-US" sz="3200" dirty="0"/>
              <a:t>of a </a:t>
            </a:r>
            <a:r>
              <a:rPr lang="en-US" sz="3200" i="1" dirty="0"/>
              <a:t>context-free language</a:t>
            </a:r>
            <a:r>
              <a:rPr lang="en-US" sz="3200" dirty="0"/>
              <a:t>, e.g., </a:t>
            </a:r>
            <a:r>
              <a:rPr lang="en-US" sz="3200" dirty="0" smtClean="0"/>
              <a:t>using </a:t>
            </a:r>
            <a:r>
              <a:rPr lang="en-US" sz="3200" dirty="0"/>
              <a:t>Pushdown Automaton (PDA)</a:t>
            </a:r>
          </a:p>
          <a:p>
            <a:pPr lvl="1"/>
            <a:r>
              <a:rPr lang="en-US" sz="2800" dirty="0"/>
              <a:t>Parsing discovers the "context free" structure of the </a:t>
            </a:r>
            <a:r>
              <a:rPr lang="en-US" sz="2800" dirty="0" smtClean="0"/>
              <a:t>program. </a:t>
            </a:r>
            <a:endParaRPr lang="en-US" sz="2800" dirty="0"/>
          </a:p>
          <a:p>
            <a:pPr lvl="1"/>
            <a:r>
              <a:rPr lang="en-US" sz="2800" dirty="0"/>
              <a:t>Informally, it finds the structure you can describe with syntax </a:t>
            </a:r>
            <a:r>
              <a:rPr lang="en-US" sz="2800" dirty="0" smtClean="0"/>
              <a:t>diagrams.</a:t>
            </a:r>
            <a:endParaRPr lang="en-US" sz="2800" dirty="0"/>
          </a:p>
          <a:p>
            <a:endParaRPr lang="en-US" sz="32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32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6557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ChangeArrowheads="1"/>
          </p:cNvSpPr>
          <p:nvPr>
            <p:ph type="title"/>
          </p:nvPr>
        </p:nvSpPr>
        <p:spPr>
          <a:xfrm>
            <a:off x="1930400" y="228600"/>
            <a:ext cx="8509000" cy="1143000"/>
          </a:xfrm>
          <a:noFill/>
          <a:ln/>
        </p:spPr>
        <p:txBody>
          <a:bodyPr>
            <a:normAutofit/>
          </a:bodyPr>
          <a:lstStyle/>
          <a:p>
            <a:r>
              <a:rPr lang="en-US" sz="3200" dirty="0"/>
              <a:t>Compilation Overview </a:t>
            </a:r>
            <a:r>
              <a:rPr lang="en-US" sz="3000" dirty="0" smtClean="0"/>
              <a:t>- </a:t>
            </a:r>
            <a:r>
              <a:rPr lang="en-US" sz="3000" dirty="0"/>
              <a:t>Semantic analysis </a:t>
            </a:r>
          </a:p>
        </p:txBody>
      </p:sp>
      <p:sp>
        <p:nvSpPr>
          <p:cNvPr id="645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81200" y="1524000"/>
            <a:ext cx="8178800" cy="4343400"/>
          </a:xfrm>
          <a:noFill/>
          <a:ln/>
        </p:spPr>
        <p:txBody>
          <a:bodyPr/>
          <a:lstStyle/>
          <a:p>
            <a:r>
              <a:rPr lang="en-US" sz="3200" dirty="0" smtClean="0"/>
              <a:t>The </a:t>
            </a:r>
            <a:r>
              <a:rPr lang="en-US" sz="3200" dirty="0"/>
              <a:t>discovery of </a:t>
            </a:r>
            <a:r>
              <a:rPr lang="en-US" sz="3200" i="1" dirty="0"/>
              <a:t>meaning</a:t>
            </a:r>
            <a:r>
              <a:rPr lang="en-US" sz="3200" dirty="0"/>
              <a:t> in the program</a:t>
            </a:r>
          </a:p>
          <a:p>
            <a:pPr lvl="1"/>
            <a:r>
              <a:rPr lang="en-US" sz="2800" dirty="0"/>
              <a:t>The compiler actually does what is called </a:t>
            </a:r>
            <a:r>
              <a:rPr lang="en-US" sz="2800" b="1" i="1" dirty="0" smtClean="0"/>
              <a:t>static</a:t>
            </a:r>
            <a:r>
              <a:rPr lang="en-US" sz="2800" dirty="0" smtClean="0"/>
              <a:t> semantic analysis (at </a:t>
            </a:r>
            <a:r>
              <a:rPr lang="en-US" sz="2800" dirty="0"/>
              <a:t>compile </a:t>
            </a:r>
            <a:r>
              <a:rPr lang="en-US" sz="2800" dirty="0" smtClean="0"/>
              <a:t>time).</a:t>
            </a:r>
            <a:endParaRPr lang="en-US" sz="2800" dirty="0"/>
          </a:p>
          <a:p>
            <a:pPr lvl="1"/>
            <a:r>
              <a:rPr lang="en-US" sz="2800" dirty="0"/>
              <a:t>T</a:t>
            </a:r>
            <a:r>
              <a:rPr lang="en-US" sz="2800" dirty="0" smtClean="0"/>
              <a:t>hings like </a:t>
            </a:r>
            <a:r>
              <a:rPr lang="en-US" sz="2800" dirty="0"/>
              <a:t>array subscript out of </a:t>
            </a:r>
            <a:r>
              <a:rPr lang="en-US" sz="2800" dirty="0" smtClean="0"/>
              <a:t>bounds </a:t>
            </a:r>
            <a:r>
              <a:rPr lang="en-US" sz="2800" dirty="0"/>
              <a:t>can't be figured out until run </a:t>
            </a:r>
            <a:r>
              <a:rPr lang="en-US" sz="2800" dirty="0" smtClean="0"/>
              <a:t>time, so they </a:t>
            </a:r>
            <a:r>
              <a:rPr lang="en-US" sz="2800" dirty="0"/>
              <a:t>are part of the program's </a:t>
            </a:r>
            <a:r>
              <a:rPr lang="en-US" sz="2800" b="1" i="1" dirty="0" smtClean="0"/>
              <a:t>dynamic</a:t>
            </a:r>
            <a:r>
              <a:rPr lang="en-US" sz="2800" dirty="0" smtClean="0"/>
              <a:t> semantics.</a:t>
            </a:r>
            <a:endParaRPr lang="en-US" sz="28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33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7908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ChangeArrowheads="1"/>
          </p:cNvSpPr>
          <p:nvPr>
            <p:ph type="title"/>
          </p:nvPr>
        </p:nvSpPr>
        <p:spPr>
          <a:xfrm>
            <a:off x="1930400" y="228600"/>
            <a:ext cx="8509000" cy="1143000"/>
          </a:xfrm>
          <a:noFill/>
          <a:ln/>
        </p:spPr>
        <p:txBody>
          <a:bodyPr>
            <a:normAutofit fontScale="90000"/>
          </a:bodyPr>
          <a:lstStyle/>
          <a:p>
            <a:r>
              <a:rPr lang="en-US" dirty="0"/>
              <a:t>Compilation Overview </a:t>
            </a:r>
            <a:r>
              <a:rPr lang="en-US" dirty="0" smtClean="0"/>
              <a:t>- </a:t>
            </a:r>
            <a:r>
              <a:rPr lang="en-US" dirty="0"/>
              <a:t>Intermediate </a:t>
            </a:r>
            <a:r>
              <a:rPr lang="en-US" dirty="0" smtClean="0"/>
              <a:t>form </a:t>
            </a:r>
            <a:endParaRPr lang="en-US" dirty="0"/>
          </a:p>
        </p:txBody>
      </p:sp>
      <p:sp>
        <p:nvSpPr>
          <p:cNvPr id="665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81200" y="1371600"/>
            <a:ext cx="8229600" cy="4648200"/>
          </a:xfrm>
          <a:noFill/>
          <a:ln/>
        </p:spPr>
        <p:txBody>
          <a:bodyPr>
            <a:normAutofit lnSpcReduction="10000"/>
          </a:bodyPr>
          <a:lstStyle/>
          <a:p>
            <a:r>
              <a:rPr lang="en-US" sz="3200" dirty="0" smtClean="0"/>
              <a:t>After the </a:t>
            </a:r>
            <a:r>
              <a:rPr lang="en-US" sz="3200" dirty="0"/>
              <a:t>program passes all </a:t>
            </a:r>
            <a:r>
              <a:rPr lang="en-US" sz="3200" dirty="0" smtClean="0"/>
              <a:t>checks, intermediate code may be generated.</a:t>
            </a:r>
            <a:endParaRPr lang="en-US" sz="3200" dirty="0"/>
          </a:p>
          <a:p>
            <a:pPr lvl="1"/>
            <a:r>
              <a:rPr lang="en-US" sz="2800" dirty="0"/>
              <a:t>IFs are often chosen for machine independence, ease of optimization, or </a:t>
            </a:r>
            <a:r>
              <a:rPr lang="en-US" sz="2800" dirty="0" smtClean="0"/>
              <a:t>compactness.</a:t>
            </a:r>
            <a:endParaRPr lang="en-US" sz="2800" dirty="0"/>
          </a:p>
          <a:p>
            <a:pPr lvl="1"/>
            <a:r>
              <a:rPr lang="en-US" sz="2800" dirty="0" smtClean="0"/>
              <a:t>Often </a:t>
            </a:r>
            <a:r>
              <a:rPr lang="en-US" sz="2800" dirty="0"/>
              <a:t>resemble machine code for some imaginary </a:t>
            </a:r>
            <a:r>
              <a:rPr lang="en-US" sz="2800" dirty="0" smtClean="0"/>
              <a:t>machine architecture.</a:t>
            </a:r>
            <a:endParaRPr lang="en-US" sz="2800" dirty="0"/>
          </a:p>
          <a:p>
            <a:pPr lvl="1"/>
            <a:r>
              <a:rPr lang="en-US" sz="2800" dirty="0" smtClean="0"/>
              <a:t>Some compilers move </a:t>
            </a:r>
            <a:r>
              <a:rPr lang="en-US" sz="2800" dirty="0"/>
              <a:t>the code through more than one </a:t>
            </a:r>
            <a:r>
              <a:rPr lang="en-US" sz="2800" dirty="0" smtClean="0"/>
              <a:t>IF.</a:t>
            </a:r>
            <a:r>
              <a:rPr lang="en-US" sz="2800" dirty="0" smtClean="0">
                <a:latin typeface="Courier New" pitchFamily="49" charset="0"/>
              </a:rPr>
              <a:t> </a:t>
            </a:r>
            <a:endParaRPr lang="en-US" sz="2800" dirty="0">
              <a:latin typeface="Courier New" pitchFamily="49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34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9507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ChangeArrowheads="1"/>
          </p:cNvSpPr>
          <p:nvPr>
            <p:ph type="title"/>
          </p:nvPr>
        </p:nvSpPr>
        <p:spPr>
          <a:xfrm>
            <a:off x="1930400" y="228600"/>
            <a:ext cx="8509000" cy="1143000"/>
          </a:xfrm>
          <a:noFill/>
          <a:ln/>
        </p:spPr>
        <p:txBody>
          <a:bodyPr>
            <a:normAutofit fontScale="90000"/>
          </a:bodyPr>
          <a:lstStyle/>
          <a:p>
            <a:r>
              <a:rPr lang="en-US" dirty="0"/>
              <a:t>Compilation Overview </a:t>
            </a:r>
            <a:r>
              <a:rPr lang="en-US" dirty="0" smtClean="0"/>
              <a:t>– Code Optimation and Generation (1)</a:t>
            </a:r>
            <a:endParaRPr lang="en-US" dirty="0"/>
          </a:p>
        </p:txBody>
      </p:sp>
      <p:sp>
        <p:nvSpPr>
          <p:cNvPr id="686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09800" y="1371600"/>
            <a:ext cx="7772400" cy="4572000"/>
          </a:xfrm>
          <a:noFill/>
          <a:ln/>
        </p:spPr>
        <p:txBody>
          <a:bodyPr>
            <a:normAutofit lnSpcReduction="10000"/>
          </a:bodyPr>
          <a:lstStyle/>
          <a:p>
            <a:r>
              <a:rPr lang="en-US" sz="3200" dirty="0" smtClean="0"/>
              <a:t>Takes </a:t>
            </a:r>
            <a:r>
              <a:rPr lang="en-US" sz="3200" dirty="0"/>
              <a:t>an intermediate-code program and produces another one that does the same thing faster, or in less space </a:t>
            </a:r>
          </a:p>
          <a:p>
            <a:pPr lvl="1"/>
            <a:r>
              <a:rPr lang="en-US" sz="2800" dirty="0" smtClean="0"/>
              <a:t>The </a:t>
            </a:r>
            <a:r>
              <a:rPr lang="en-US" sz="2800" dirty="0"/>
              <a:t>optimization phase is optional</a:t>
            </a:r>
          </a:p>
          <a:p>
            <a:r>
              <a:rPr lang="en-US" sz="3200" b="1" i="1" dirty="0"/>
              <a:t>Code generation phase</a:t>
            </a:r>
            <a:r>
              <a:rPr lang="en-US" sz="3200" dirty="0"/>
              <a:t> produces assembly language or </a:t>
            </a:r>
            <a:r>
              <a:rPr lang="en-US" sz="3200" dirty="0" smtClean="0"/>
              <a:t>relocatable machine language (relative </a:t>
            </a:r>
            <a:r>
              <a:rPr lang="en-US" sz="3200" dirty="0"/>
              <a:t>address is different from its absolute address</a:t>
            </a:r>
            <a:r>
              <a:rPr lang="en-US" sz="3200" dirty="0" smtClean="0"/>
              <a:t>) </a:t>
            </a:r>
            <a:endParaRPr lang="en-US" sz="32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35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6966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/>
          <p:cNvSpPr>
            <a:spLocks noGrp="1" noChangeArrowheads="1"/>
          </p:cNvSpPr>
          <p:nvPr>
            <p:ph type="title"/>
          </p:nvPr>
        </p:nvSpPr>
        <p:spPr>
          <a:xfrm>
            <a:off x="1930400" y="228600"/>
            <a:ext cx="8509000" cy="1143000"/>
          </a:xfrm>
          <a:noFill/>
          <a:ln/>
        </p:spPr>
        <p:txBody>
          <a:bodyPr>
            <a:normAutofit fontScale="90000"/>
          </a:bodyPr>
          <a:lstStyle/>
          <a:p>
            <a:r>
              <a:rPr lang="en-US" dirty="0"/>
              <a:t>Compilation Overview – Code Optimation and </a:t>
            </a:r>
            <a:r>
              <a:rPr lang="en-US" dirty="0" smtClean="0"/>
              <a:t>Generation (2)</a:t>
            </a:r>
            <a:endParaRPr lang="en-US" dirty="0"/>
          </a:p>
        </p:txBody>
      </p:sp>
      <p:sp>
        <p:nvSpPr>
          <p:cNvPr id="727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828800" y="1371600"/>
            <a:ext cx="8763000" cy="4953000"/>
          </a:xfrm>
          <a:noFill/>
          <a:ln/>
        </p:spPr>
        <p:txBody>
          <a:bodyPr>
            <a:normAutofit/>
          </a:bodyPr>
          <a:lstStyle/>
          <a:p>
            <a:r>
              <a:rPr lang="en-US" sz="3200" dirty="0"/>
              <a:t>Certain </a:t>
            </a:r>
            <a:r>
              <a:rPr lang="en-US" sz="3200" b="1" i="1" dirty="0"/>
              <a:t>machine-specific optimizations</a:t>
            </a:r>
            <a:r>
              <a:rPr lang="en-US" sz="3200" dirty="0"/>
              <a:t> (use of special instructions or addressing modes, etc.) may be performed during </a:t>
            </a:r>
            <a:r>
              <a:rPr lang="en-US" sz="3200" b="1" i="1" dirty="0" smtClean="0"/>
              <a:t>target </a:t>
            </a:r>
            <a:r>
              <a:rPr lang="en-US" sz="3200" b="1" i="1" dirty="0"/>
              <a:t>code generation</a:t>
            </a:r>
            <a:r>
              <a:rPr lang="en-US" sz="3200" dirty="0"/>
              <a:t> </a:t>
            </a:r>
          </a:p>
          <a:p>
            <a:r>
              <a:rPr lang="en-US" sz="3200" b="1" i="1" dirty="0"/>
              <a:t>Symbol table</a:t>
            </a:r>
            <a:r>
              <a:rPr lang="en-US" sz="3200" dirty="0"/>
              <a:t>: all phases rely on a symbol table that keeps track of all the identifiers in the </a:t>
            </a:r>
            <a:r>
              <a:rPr lang="en-US" sz="3200" dirty="0" smtClean="0"/>
              <a:t>program.</a:t>
            </a:r>
            <a:endParaRPr lang="en-US" sz="28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36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6004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3" name="Rectangle 2"/>
          <p:cNvSpPr>
            <a:spLocks noGrp="1" noChangeArrowheads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Front End</a:t>
            </a:r>
          </a:p>
        </p:txBody>
      </p:sp>
      <p:sp>
        <p:nvSpPr>
          <p:cNvPr id="22534" name="Rectangle 3"/>
          <p:cNvSpPr>
            <a:spLocks noGrp="1" noChangeArrowheads="1"/>
          </p:cNvSpPr>
          <p:nvPr>
            <p:ph type="body" idx="1"/>
            <p:custDataLst>
              <p:tags r:id="rId2"/>
            </p:custDataLst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 sz="2800" dirty="0" smtClean="0"/>
              <a:t>S</a:t>
            </a:r>
            <a:r>
              <a:rPr lang="en-US" sz="2400" dirty="0" smtClean="0"/>
              <a:t>canner</a:t>
            </a:r>
            <a:r>
              <a:rPr lang="en-US" sz="2400" dirty="0"/>
              <a:t>: Responsible for converting character stream to token </a:t>
            </a:r>
            <a:r>
              <a:rPr lang="en-US" sz="2400" dirty="0" smtClean="0"/>
              <a:t>stream</a:t>
            </a:r>
          </a:p>
          <a:p>
            <a:pPr eaLnBrk="1" hangingPunct="1"/>
            <a:r>
              <a:rPr lang="en-US" sz="2400" dirty="0" smtClean="0"/>
              <a:t> </a:t>
            </a:r>
            <a:r>
              <a:rPr lang="en-US" sz="2000" dirty="0" smtClean="0"/>
              <a:t>Also </a:t>
            </a:r>
            <a:r>
              <a:rPr lang="en-US" sz="2000" dirty="0"/>
              <a:t>strips out white space, </a:t>
            </a:r>
            <a:r>
              <a:rPr lang="en-US" sz="2000" dirty="0" smtClean="0"/>
              <a:t>comments</a:t>
            </a:r>
            <a:endParaRPr lang="en-US" sz="2400" dirty="0"/>
          </a:p>
          <a:p>
            <a:r>
              <a:rPr lang="en-US" sz="2800" dirty="0"/>
              <a:t>Parser: Reads token stream; generates IR </a:t>
            </a:r>
            <a:r>
              <a:rPr lang="en-US" sz="2400" dirty="0" smtClean="0"/>
              <a:t>Source </a:t>
            </a:r>
            <a:r>
              <a:rPr lang="en-US" sz="2400" dirty="0"/>
              <a:t>language specified by a formal </a:t>
            </a:r>
            <a:r>
              <a:rPr lang="en-US" sz="2400" dirty="0" smtClean="0"/>
              <a:t>grammar</a:t>
            </a:r>
          </a:p>
          <a:p>
            <a:pPr lvl="1" eaLnBrk="1" hangingPunct="1"/>
            <a:r>
              <a:rPr lang="en-US" sz="2400" dirty="0" smtClean="0"/>
              <a:t>There are some tools that can read the grammar and generate scanner &amp; parser</a:t>
            </a:r>
            <a:endParaRPr lang="en-US" sz="2400" dirty="0"/>
          </a:p>
        </p:txBody>
      </p:sp>
      <p:grpSp>
        <p:nvGrpSpPr>
          <p:cNvPr id="22535" name="Group 12"/>
          <p:cNvGrpSpPr>
            <a:grpSpLocks/>
          </p:cNvGrpSpPr>
          <p:nvPr>
            <p:custDataLst>
              <p:tags r:id="rId3"/>
            </p:custDataLst>
          </p:nvPr>
        </p:nvGrpSpPr>
        <p:grpSpPr bwMode="auto">
          <a:xfrm>
            <a:off x="5702300" y="533400"/>
            <a:ext cx="4584700" cy="838200"/>
            <a:chOff x="2632" y="336"/>
            <a:chExt cx="2888" cy="528"/>
          </a:xfrm>
        </p:grpSpPr>
        <p:sp>
          <p:nvSpPr>
            <p:cNvPr id="22536" name="Rectangle 4"/>
            <p:cNvSpPr>
              <a:spLocks noChangeArrowheads="1"/>
            </p:cNvSpPr>
            <p:nvPr>
              <p:custDataLst>
                <p:tags r:id="rId4"/>
              </p:custDataLst>
            </p:nvPr>
          </p:nvSpPr>
          <p:spPr bwMode="auto">
            <a:xfrm>
              <a:off x="3120" y="336"/>
              <a:ext cx="672" cy="528"/>
            </a:xfrm>
            <a:prstGeom prst="rect">
              <a:avLst/>
            </a:prstGeom>
            <a:gradFill>
              <a:gsLst>
                <a:gs pos="0">
                  <a:schemeClr val="bg2">
                    <a:tint val="90000"/>
                    <a:lumMod val="120000"/>
                  </a:schemeClr>
                </a:gs>
                <a:gs pos="100000">
                  <a:schemeClr val="bg2">
                    <a:shade val="98000"/>
                    <a:satMod val="120000"/>
                    <a:lumMod val="98000"/>
                  </a:schemeClr>
                </a:gs>
              </a:gsLst>
              <a:lin ang="5400000" scaled="0"/>
            </a:gra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dirty="0"/>
                <a:t>Scanner</a:t>
              </a:r>
            </a:p>
          </p:txBody>
        </p:sp>
        <p:sp>
          <p:nvSpPr>
            <p:cNvPr id="22537" name="Rectangle 5"/>
            <p:cNvSpPr>
              <a:spLocks noChangeArrowheads="1"/>
            </p:cNvSpPr>
            <p:nvPr>
              <p:custDataLst>
                <p:tags r:id="rId5"/>
              </p:custDataLst>
            </p:nvPr>
          </p:nvSpPr>
          <p:spPr bwMode="auto">
            <a:xfrm>
              <a:off x="4320" y="336"/>
              <a:ext cx="672" cy="528"/>
            </a:xfrm>
            <a:prstGeom prst="rect">
              <a:avLst/>
            </a:prstGeom>
            <a:gradFill>
              <a:gsLst>
                <a:gs pos="0">
                  <a:schemeClr val="bg2">
                    <a:tint val="90000"/>
                    <a:lumMod val="120000"/>
                  </a:schemeClr>
                </a:gs>
                <a:gs pos="100000">
                  <a:schemeClr val="bg2">
                    <a:shade val="98000"/>
                    <a:satMod val="120000"/>
                    <a:lumMod val="98000"/>
                  </a:schemeClr>
                </a:gs>
              </a:gsLst>
              <a:lin ang="5400000" scaled="0"/>
            </a:gra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dirty="0"/>
                <a:t>Parser</a:t>
              </a:r>
            </a:p>
          </p:txBody>
        </p:sp>
        <p:sp>
          <p:nvSpPr>
            <p:cNvPr id="22538" name="Line 6"/>
            <p:cNvSpPr>
              <a:spLocks noChangeShapeType="1"/>
            </p:cNvSpPr>
            <p:nvPr>
              <p:custDataLst>
                <p:tags r:id="rId6"/>
              </p:custDataLst>
            </p:nvPr>
          </p:nvSpPr>
          <p:spPr bwMode="auto">
            <a:xfrm>
              <a:off x="2640" y="624"/>
              <a:ext cx="48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2539" name="Line 7"/>
            <p:cNvSpPr>
              <a:spLocks noChangeShapeType="1"/>
            </p:cNvSpPr>
            <p:nvPr>
              <p:custDataLst>
                <p:tags r:id="rId7"/>
              </p:custDataLst>
            </p:nvPr>
          </p:nvSpPr>
          <p:spPr bwMode="auto">
            <a:xfrm>
              <a:off x="3792" y="624"/>
              <a:ext cx="52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2540" name="Line 8"/>
            <p:cNvSpPr>
              <a:spLocks noChangeShapeType="1"/>
            </p:cNvSpPr>
            <p:nvPr>
              <p:custDataLst>
                <p:tags r:id="rId8"/>
              </p:custDataLst>
            </p:nvPr>
          </p:nvSpPr>
          <p:spPr bwMode="auto">
            <a:xfrm>
              <a:off x="4992" y="624"/>
              <a:ext cx="52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2541" name="Text Box 9"/>
            <p:cNvSpPr txBox="1">
              <a:spLocks noChangeArrowheads="1"/>
            </p:cNvSpPr>
            <p:nvPr>
              <p:custDataLst>
                <p:tags r:id="rId9"/>
              </p:custDataLst>
            </p:nvPr>
          </p:nvSpPr>
          <p:spPr bwMode="auto">
            <a:xfrm>
              <a:off x="2632" y="432"/>
              <a:ext cx="440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ahoma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ahoma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ahoma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ahoma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ahom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9pPr>
            </a:lstStyle>
            <a:p>
              <a:r>
                <a:rPr lang="en-US" sz="1400"/>
                <a:t>source</a:t>
              </a:r>
            </a:p>
          </p:txBody>
        </p:sp>
        <p:sp>
          <p:nvSpPr>
            <p:cNvPr id="22542" name="Text Box 10"/>
            <p:cNvSpPr txBox="1">
              <a:spLocks noChangeArrowheads="1"/>
            </p:cNvSpPr>
            <p:nvPr>
              <p:custDataLst>
                <p:tags r:id="rId10"/>
              </p:custDataLst>
            </p:nvPr>
          </p:nvSpPr>
          <p:spPr bwMode="auto">
            <a:xfrm>
              <a:off x="3832" y="432"/>
              <a:ext cx="441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ahoma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ahoma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ahoma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ahoma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ahom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9pPr>
            </a:lstStyle>
            <a:p>
              <a:r>
                <a:rPr lang="en-US" sz="1400"/>
                <a:t>tokens</a:t>
              </a:r>
            </a:p>
          </p:txBody>
        </p:sp>
        <p:sp>
          <p:nvSpPr>
            <p:cNvPr id="22543" name="Text Box 11"/>
            <p:cNvSpPr txBox="1">
              <a:spLocks noChangeArrowheads="1"/>
            </p:cNvSpPr>
            <p:nvPr>
              <p:custDataLst>
                <p:tags r:id="rId11"/>
              </p:custDataLst>
            </p:nvPr>
          </p:nvSpPr>
          <p:spPr bwMode="auto">
            <a:xfrm>
              <a:off x="5136" y="432"/>
              <a:ext cx="228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ahoma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ahoma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ahoma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ahoma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ahom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9pPr>
            </a:lstStyle>
            <a:p>
              <a:r>
                <a:rPr lang="en-US" sz="1400"/>
                <a:t>IR</a:t>
              </a:r>
            </a:p>
          </p:txBody>
        </p:sp>
      </p:grp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37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4685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81" name="Rectangle 2"/>
          <p:cNvSpPr>
            <a:spLocks noGrp="1" noChangeArrowheads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pPr eaLnBrk="1" hangingPunct="1"/>
            <a:r>
              <a:rPr lang="en-US" smtClean="0"/>
              <a:t>Scanner Example</a:t>
            </a:r>
          </a:p>
        </p:txBody>
      </p:sp>
      <p:sp>
        <p:nvSpPr>
          <p:cNvPr id="24582" name="Rectangle 3"/>
          <p:cNvSpPr>
            <a:spLocks noGrp="1" noChangeArrowheads="1"/>
          </p:cNvSpPr>
          <p:nvPr>
            <p:ph type="body" idx="1"/>
            <p:custDataLst>
              <p:tags r:id="rId2"/>
            </p:custDataLst>
          </p:nvPr>
        </p:nvSpPr>
        <p:spPr/>
        <p:txBody>
          <a:bodyPr>
            <a:normAutofit fontScale="92500" lnSpcReduction="20000"/>
          </a:bodyPr>
          <a:lstStyle/>
          <a:p>
            <a:pPr eaLnBrk="1" hangingPunct="1">
              <a:defRPr/>
            </a:pPr>
            <a:r>
              <a:rPr lang="en-US" sz="2800" dirty="0"/>
              <a:t>Input text</a:t>
            </a:r>
          </a:p>
          <a:p>
            <a:pPr lvl="2" eaLnBrk="1" hangingPunct="1">
              <a:buFont typeface="Wingdings" pitchFamily="2" charset="2"/>
              <a:buNone/>
              <a:defRPr/>
            </a:pPr>
            <a:r>
              <a:rPr lang="en-US" sz="2000" dirty="0">
                <a:latin typeface="Lucida Sans Unicode" pitchFamily="34" charset="0"/>
              </a:rPr>
              <a:t>// this statement does very little</a:t>
            </a:r>
          </a:p>
          <a:p>
            <a:pPr lvl="2" eaLnBrk="1" hangingPunct="1">
              <a:buFont typeface="Wingdings" pitchFamily="2" charset="2"/>
              <a:buNone/>
              <a:defRPr/>
            </a:pPr>
            <a:r>
              <a:rPr lang="en-US" sz="2000" dirty="0">
                <a:latin typeface="Lucida Sans Unicode" pitchFamily="34" charset="0"/>
              </a:rPr>
              <a:t>if (x &gt;= y) y = 42;</a:t>
            </a:r>
          </a:p>
          <a:p>
            <a:pPr eaLnBrk="1" hangingPunct="1">
              <a:defRPr/>
            </a:pPr>
            <a:r>
              <a:rPr lang="en-US" sz="2800" dirty="0"/>
              <a:t>Token Stream</a:t>
            </a:r>
            <a:endParaRPr lang="en-US" sz="2800" dirty="0">
              <a:latin typeface="Lucida Sans Unicode" pitchFamily="34" charset="0"/>
            </a:endParaRPr>
          </a:p>
          <a:p>
            <a:pPr eaLnBrk="1" hangingPunct="1">
              <a:defRPr/>
            </a:pPr>
            <a:endParaRPr lang="en-US" sz="2800" dirty="0">
              <a:latin typeface="Lucida Sans Unicode" pitchFamily="34" charset="0"/>
            </a:endParaRPr>
          </a:p>
          <a:p>
            <a:pPr eaLnBrk="1" hangingPunct="1">
              <a:defRPr/>
            </a:pPr>
            <a:endParaRPr lang="en-US" sz="2800" dirty="0">
              <a:latin typeface="Lucida Sans Unicode" pitchFamily="34" charset="0"/>
            </a:endParaRPr>
          </a:p>
          <a:p>
            <a:pPr lvl="1" eaLnBrk="1" hangingPunct="1">
              <a:defRPr/>
            </a:pPr>
            <a:endParaRPr lang="en-US" sz="2400" dirty="0">
              <a:latin typeface="Lucida Sans Unicode" pitchFamily="34" charset="0"/>
            </a:endParaRPr>
          </a:p>
          <a:p>
            <a:pPr lvl="1" eaLnBrk="1" hangingPunct="1">
              <a:defRPr/>
            </a:pPr>
            <a:r>
              <a:rPr lang="en-US" sz="2400" dirty="0"/>
              <a:t>Notes: tokens are atomic items, not character strings; comments &amp; whitespace are </a:t>
            </a:r>
            <a:r>
              <a:rPr lang="en-US" sz="2400" i="1" dirty="0"/>
              <a:t>not</a:t>
            </a:r>
            <a:r>
              <a:rPr lang="en-US" sz="2400" dirty="0"/>
              <a:t>  tokens </a:t>
            </a:r>
            <a:r>
              <a:rPr lang="en-US" sz="1800" dirty="0"/>
              <a:t>(not true </a:t>
            </a:r>
            <a:r>
              <a:rPr lang="en-US" sz="1800" dirty="0" smtClean="0"/>
              <a:t>for all </a:t>
            </a:r>
            <a:r>
              <a:rPr lang="en-US" sz="1800" dirty="0"/>
              <a:t>languages, cf. Python)</a:t>
            </a:r>
            <a:endParaRPr lang="en-US" sz="2400" dirty="0"/>
          </a:p>
        </p:txBody>
      </p:sp>
      <p:sp>
        <p:nvSpPr>
          <p:cNvPr id="24583" name="Text Box 6"/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3429000" y="4038601"/>
            <a:ext cx="401638" cy="379413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r>
              <a:rPr lang="en-US"/>
              <a:t>IF</a:t>
            </a:r>
          </a:p>
        </p:txBody>
      </p:sp>
      <p:sp>
        <p:nvSpPr>
          <p:cNvPr id="24584" name="Text Box 7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3962401" y="4038601"/>
            <a:ext cx="995363" cy="379413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r>
              <a:rPr lang="en-US" dirty="0"/>
              <a:t>LPAREN</a:t>
            </a:r>
          </a:p>
        </p:txBody>
      </p:sp>
      <p:sp>
        <p:nvSpPr>
          <p:cNvPr id="24585" name="Text Box 8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5100639" y="4038601"/>
            <a:ext cx="725487" cy="379413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r>
              <a:rPr lang="en-US"/>
              <a:t>ID(x)</a:t>
            </a:r>
          </a:p>
        </p:txBody>
      </p:sp>
      <p:sp>
        <p:nvSpPr>
          <p:cNvPr id="24586" name="Text Box 9"/>
          <p:cNvSpPr txBox="1"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5903913" y="4038601"/>
            <a:ext cx="639762" cy="379413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r>
              <a:rPr lang="en-US"/>
              <a:t>GEQ</a:t>
            </a:r>
          </a:p>
        </p:txBody>
      </p:sp>
      <p:sp>
        <p:nvSpPr>
          <p:cNvPr id="24587" name="Text Box 10"/>
          <p:cNvSpPr txBox="1">
            <a:spLocks noChangeArrowheads="1"/>
          </p:cNvSpPr>
          <p:nvPr>
            <p:custDataLst>
              <p:tags r:id="rId7"/>
            </p:custDataLst>
          </p:nvPr>
        </p:nvSpPr>
        <p:spPr bwMode="auto">
          <a:xfrm>
            <a:off x="6675439" y="4038601"/>
            <a:ext cx="727075" cy="379413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r>
              <a:rPr lang="en-US"/>
              <a:t>ID(y)</a:t>
            </a:r>
          </a:p>
        </p:txBody>
      </p:sp>
      <p:sp>
        <p:nvSpPr>
          <p:cNvPr id="24588" name="Text Box 11"/>
          <p:cNvSpPr txBox="1">
            <a:spLocks noChangeArrowheads="1"/>
          </p:cNvSpPr>
          <p:nvPr>
            <p:custDataLst>
              <p:tags r:id="rId8"/>
            </p:custDataLst>
          </p:nvPr>
        </p:nvSpPr>
        <p:spPr bwMode="auto">
          <a:xfrm>
            <a:off x="3429000" y="4573588"/>
            <a:ext cx="1022350" cy="379412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r>
              <a:rPr lang="en-US"/>
              <a:t>RPAREN</a:t>
            </a:r>
          </a:p>
        </p:txBody>
      </p:sp>
      <p:sp>
        <p:nvSpPr>
          <p:cNvPr id="24589" name="Text Box 12"/>
          <p:cNvSpPr txBox="1">
            <a:spLocks noChangeArrowheads="1"/>
          </p:cNvSpPr>
          <p:nvPr>
            <p:custDataLst>
              <p:tags r:id="rId9"/>
            </p:custDataLst>
          </p:nvPr>
        </p:nvSpPr>
        <p:spPr bwMode="auto">
          <a:xfrm>
            <a:off x="4616451" y="4572001"/>
            <a:ext cx="727075" cy="379413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r>
              <a:rPr lang="en-US"/>
              <a:t>ID(y)</a:t>
            </a:r>
          </a:p>
        </p:txBody>
      </p:sp>
      <p:sp>
        <p:nvSpPr>
          <p:cNvPr id="24590" name="Text Box 13"/>
          <p:cNvSpPr txBox="1"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5521326" y="4572001"/>
            <a:ext cx="1190625" cy="379413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r>
              <a:rPr lang="en-US"/>
              <a:t>BECOMES</a:t>
            </a:r>
          </a:p>
        </p:txBody>
      </p:sp>
      <p:sp>
        <p:nvSpPr>
          <p:cNvPr id="24591" name="Text Box 14"/>
          <p:cNvSpPr txBox="1">
            <a:spLocks noChangeArrowheads="1"/>
          </p:cNvSpPr>
          <p:nvPr>
            <p:custDataLst>
              <p:tags r:id="rId11"/>
            </p:custDataLst>
          </p:nvPr>
        </p:nvSpPr>
        <p:spPr bwMode="auto">
          <a:xfrm>
            <a:off x="6886576" y="4572001"/>
            <a:ext cx="993775" cy="379413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r>
              <a:rPr lang="en-US"/>
              <a:t>INT(42)</a:t>
            </a:r>
          </a:p>
        </p:txBody>
      </p:sp>
      <p:sp>
        <p:nvSpPr>
          <p:cNvPr id="24592" name="Text Box 15"/>
          <p:cNvSpPr txBox="1">
            <a:spLocks noChangeArrowheads="1"/>
          </p:cNvSpPr>
          <p:nvPr>
            <p:custDataLst>
              <p:tags r:id="rId12"/>
            </p:custDataLst>
          </p:nvPr>
        </p:nvSpPr>
        <p:spPr bwMode="auto">
          <a:xfrm>
            <a:off x="7997826" y="4572001"/>
            <a:ext cx="1050925" cy="379413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r>
              <a:rPr lang="en-US"/>
              <a:t>SCOLON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38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9762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5" name="Rectangle 2"/>
          <p:cNvSpPr>
            <a:spLocks noGrp="1" noChangeArrowheads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pPr eaLnBrk="1" hangingPunct="1"/>
            <a:r>
              <a:rPr lang="en-US" smtClean="0"/>
              <a:t>Parser Output (IR)</a:t>
            </a:r>
          </a:p>
        </p:txBody>
      </p:sp>
      <p:sp>
        <p:nvSpPr>
          <p:cNvPr id="25606" name="Rectangle 3"/>
          <p:cNvSpPr>
            <a:spLocks noGrp="1" noChangeArrowheads="1"/>
          </p:cNvSpPr>
          <p:nvPr>
            <p:ph type="body" idx="1"/>
            <p:custDataLst>
              <p:tags r:id="rId2"/>
            </p:custDataLst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 sz="2400" dirty="0" smtClean="0"/>
              <a:t>Many different forms.</a:t>
            </a:r>
          </a:p>
          <a:p>
            <a:pPr lvl="1" eaLnBrk="1" hangingPunct="1"/>
            <a:r>
              <a:rPr lang="en-US" sz="2400" dirty="0" smtClean="0"/>
              <a:t>Engineering tradeoffs have changed over time (e.g., memory is almost free these days).</a:t>
            </a:r>
          </a:p>
          <a:p>
            <a:pPr eaLnBrk="1" hangingPunct="1"/>
            <a:r>
              <a:rPr lang="en-US" sz="2400" dirty="0" smtClean="0"/>
              <a:t>Common output from a parser is an abstract syntax tree.</a:t>
            </a:r>
          </a:p>
          <a:p>
            <a:pPr lvl="1" eaLnBrk="1" hangingPunct="1"/>
            <a:r>
              <a:rPr lang="en-US" sz="2400" dirty="0" smtClean="0"/>
              <a:t>Essential meaning of the program without the syntactic noise.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39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98175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7" name="Rectangle 2"/>
          <p:cNvSpPr>
            <a:spLocks noGrp="1" noChangeArrowheads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pPr eaLnBrk="1" hangingPunct="1"/>
            <a:r>
              <a:rPr lang="en-US" smtClean="0"/>
              <a:t>Interpreters &amp; Compilers</a:t>
            </a:r>
          </a:p>
        </p:txBody>
      </p:sp>
      <p:sp>
        <p:nvSpPr>
          <p:cNvPr id="8198" name="Rectangle 3"/>
          <p:cNvSpPr>
            <a:spLocks noGrp="1" noChangeArrowheads="1"/>
          </p:cNvSpPr>
          <p:nvPr>
            <p:ph type="body" idx="1"/>
            <p:custDataLst>
              <p:tags r:id="rId2"/>
            </p:custDataLst>
          </p:nvPr>
        </p:nvSpPr>
        <p:spPr/>
        <p:txBody>
          <a:bodyPr/>
          <a:lstStyle/>
          <a:p>
            <a:pPr eaLnBrk="1" hangingPunct="1"/>
            <a:r>
              <a:rPr lang="en-US" smtClean="0"/>
              <a:t>Interpreter</a:t>
            </a:r>
          </a:p>
          <a:p>
            <a:pPr lvl="1" eaLnBrk="1" hangingPunct="1"/>
            <a:r>
              <a:rPr lang="en-US" smtClean="0"/>
              <a:t>A program that reads an source program and produces the results of executing that program</a:t>
            </a:r>
          </a:p>
          <a:p>
            <a:pPr eaLnBrk="1" hangingPunct="1"/>
            <a:r>
              <a:rPr lang="en-US" smtClean="0"/>
              <a:t>Compiler</a:t>
            </a:r>
          </a:p>
          <a:p>
            <a:pPr lvl="1" eaLnBrk="1" hangingPunct="1"/>
            <a:r>
              <a:rPr lang="en-US" smtClean="0"/>
              <a:t>A program that translates a program from one language (the </a:t>
            </a:r>
            <a:r>
              <a:rPr lang="en-US" i="1" smtClean="0"/>
              <a:t>source</a:t>
            </a:r>
            <a:r>
              <a:rPr lang="en-US" smtClean="0"/>
              <a:t>) to another (the </a:t>
            </a:r>
            <a:r>
              <a:rPr lang="en-US" i="1" smtClean="0"/>
              <a:t>target</a:t>
            </a:r>
            <a:r>
              <a:rPr lang="en-US" smtClean="0"/>
              <a:t>)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8538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9" name="Rectangle 2"/>
          <p:cNvSpPr>
            <a:spLocks noGrp="1" noChangeArrowheads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pPr eaLnBrk="1" hangingPunct="1"/>
            <a:r>
              <a:rPr lang="en-US" smtClean="0"/>
              <a:t>Parser Example</a:t>
            </a:r>
          </a:p>
        </p:txBody>
      </p:sp>
      <p:sp>
        <p:nvSpPr>
          <p:cNvPr id="26630" name="Rectangle 3"/>
          <p:cNvSpPr>
            <a:spLocks noGrp="1" noChangeArrowheads="1"/>
          </p:cNvSpPr>
          <p:nvPr>
            <p:ph type="body" sz="half" idx="1"/>
            <p:custDataLst>
              <p:tags r:id="rId2"/>
            </p:custDataLst>
          </p:nvPr>
        </p:nvSpPr>
        <p:spPr/>
        <p:txBody>
          <a:bodyPr/>
          <a:lstStyle/>
          <a:p>
            <a:pPr eaLnBrk="1" hangingPunct="1"/>
            <a:r>
              <a:rPr lang="en-US" smtClean="0"/>
              <a:t>Token Stream Input</a:t>
            </a:r>
          </a:p>
        </p:txBody>
      </p:sp>
      <p:sp>
        <p:nvSpPr>
          <p:cNvPr id="26631" name="Rectangle 14"/>
          <p:cNvSpPr>
            <a:spLocks noGrp="1" noChangeArrowheads="1"/>
          </p:cNvSpPr>
          <p:nvPr>
            <p:ph type="body" sz="half" idx="2"/>
            <p:custDataLst>
              <p:tags r:id="rId3"/>
            </p:custDataLst>
          </p:nvPr>
        </p:nvSpPr>
        <p:spPr/>
        <p:txBody>
          <a:bodyPr/>
          <a:lstStyle/>
          <a:p>
            <a:pPr eaLnBrk="1" hangingPunct="1"/>
            <a:r>
              <a:rPr lang="en-US" smtClean="0"/>
              <a:t>Abstract Syntax Tree</a:t>
            </a:r>
          </a:p>
        </p:txBody>
      </p:sp>
      <p:sp>
        <p:nvSpPr>
          <p:cNvPr id="26632" name="Text Box 4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3276600" y="2667001"/>
            <a:ext cx="401638" cy="379413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r>
              <a:rPr lang="en-US"/>
              <a:t>IF</a:t>
            </a:r>
          </a:p>
        </p:txBody>
      </p:sp>
      <p:sp>
        <p:nvSpPr>
          <p:cNvPr id="26633" name="Text Box 5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3810001" y="2667001"/>
            <a:ext cx="995363" cy="379413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r>
              <a:rPr lang="en-US"/>
              <a:t>LPAREN</a:t>
            </a:r>
          </a:p>
        </p:txBody>
      </p:sp>
      <p:sp>
        <p:nvSpPr>
          <p:cNvPr id="26634" name="Text Box 6"/>
          <p:cNvSpPr txBox="1"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4948239" y="2667001"/>
            <a:ext cx="725487" cy="379413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r>
              <a:rPr lang="en-US"/>
              <a:t>ID(x)</a:t>
            </a:r>
          </a:p>
        </p:txBody>
      </p:sp>
      <p:sp>
        <p:nvSpPr>
          <p:cNvPr id="26635" name="Text Box 7"/>
          <p:cNvSpPr txBox="1">
            <a:spLocks noChangeArrowheads="1"/>
          </p:cNvSpPr>
          <p:nvPr>
            <p:custDataLst>
              <p:tags r:id="rId7"/>
            </p:custDataLst>
          </p:nvPr>
        </p:nvSpPr>
        <p:spPr bwMode="auto">
          <a:xfrm>
            <a:off x="3276601" y="3201988"/>
            <a:ext cx="639763" cy="379412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r>
              <a:rPr lang="en-US"/>
              <a:t>GEQ</a:t>
            </a:r>
          </a:p>
        </p:txBody>
      </p:sp>
      <p:sp>
        <p:nvSpPr>
          <p:cNvPr id="26636" name="Text Box 8"/>
          <p:cNvSpPr txBox="1">
            <a:spLocks noChangeArrowheads="1"/>
          </p:cNvSpPr>
          <p:nvPr>
            <p:custDataLst>
              <p:tags r:id="rId8"/>
            </p:custDataLst>
          </p:nvPr>
        </p:nvSpPr>
        <p:spPr bwMode="auto">
          <a:xfrm>
            <a:off x="4008439" y="3201988"/>
            <a:ext cx="727075" cy="379412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r>
              <a:rPr lang="en-US"/>
              <a:t>ID(y)</a:t>
            </a:r>
          </a:p>
        </p:txBody>
      </p:sp>
      <p:sp>
        <p:nvSpPr>
          <p:cNvPr id="26637" name="Text Box 9"/>
          <p:cNvSpPr txBox="1">
            <a:spLocks noChangeArrowheads="1"/>
          </p:cNvSpPr>
          <p:nvPr>
            <p:custDataLst>
              <p:tags r:id="rId9"/>
            </p:custDataLst>
          </p:nvPr>
        </p:nvSpPr>
        <p:spPr bwMode="auto">
          <a:xfrm>
            <a:off x="4845050" y="3200401"/>
            <a:ext cx="1022350" cy="379413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r>
              <a:rPr lang="en-US"/>
              <a:t>RPAREN</a:t>
            </a:r>
          </a:p>
        </p:txBody>
      </p:sp>
      <p:sp>
        <p:nvSpPr>
          <p:cNvPr id="26638" name="Text Box 10"/>
          <p:cNvSpPr txBox="1"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3314701" y="3733801"/>
            <a:ext cx="727075" cy="379413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r>
              <a:rPr lang="en-US"/>
              <a:t>ID(y)</a:t>
            </a:r>
          </a:p>
        </p:txBody>
      </p:sp>
      <p:sp>
        <p:nvSpPr>
          <p:cNvPr id="26639" name="Text Box 11"/>
          <p:cNvSpPr txBox="1">
            <a:spLocks noChangeArrowheads="1"/>
          </p:cNvSpPr>
          <p:nvPr>
            <p:custDataLst>
              <p:tags r:id="rId11"/>
            </p:custDataLst>
          </p:nvPr>
        </p:nvSpPr>
        <p:spPr bwMode="auto">
          <a:xfrm>
            <a:off x="4219576" y="3733801"/>
            <a:ext cx="1190625" cy="379413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r>
              <a:rPr lang="en-US"/>
              <a:t>BECOMES</a:t>
            </a:r>
          </a:p>
        </p:txBody>
      </p:sp>
      <p:sp>
        <p:nvSpPr>
          <p:cNvPr id="26640" name="Text Box 12"/>
          <p:cNvSpPr txBox="1">
            <a:spLocks noChangeArrowheads="1"/>
          </p:cNvSpPr>
          <p:nvPr>
            <p:custDataLst>
              <p:tags r:id="rId12"/>
            </p:custDataLst>
          </p:nvPr>
        </p:nvSpPr>
        <p:spPr bwMode="auto">
          <a:xfrm>
            <a:off x="3324226" y="4267201"/>
            <a:ext cx="993775" cy="379413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r>
              <a:rPr lang="en-US"/>
              <a:t>INT(42)</a:t>
            </a:r>
          </a:p>
        </p:txBody>
      </p:sp>
      <p:sp>
        <p:nvSpPr>
          <p:cNvPr id="26641" name="Text Box 13"/>
          <p:cNvSpPr txBox="1">
            <a:spLocks noChangeArrowheads="1"/>
          </p:cNvSpPr>
          <p:nvPr>
            <p:custDataLst>
              <p:tags r:id="rId13"/>
            </p:custDataLst>
          </p:nvPr>
        </p:nvSpPr>
        <p:spPr bwMode="auto">
          <a:xfrm>
            <a:off x="4435476" y="4267201"/>
            <a:ext cx="1050925" cy="379413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r>
              <a:rPr lang="en-US"/>
              <a:t>SCOLON</a:t>
            </a:r>
          </a:p>
        </p:txBody>
      </p:sp>
      <p:grpSp>
        <p:nvGrpSpPr>
          <p:cNvPr id="26642" name="Group 28"/>
          <p:cNvGrpSpPr>
            <a:grpSpLocks/>
          </p:cNvGrpSpPr>
          <p:nvPr>
            <p:custDataLst>
              <p:tags r:id="rId14"/>
            </p:custDataLst>
          </p:nvPr>
        </p:nvGrpSpPr>
        <p:grpSpPr bwMode="auto">
          <a:xfrm>
            <a:off x="6248400" y="2743200"/>
            <a:ext cx="3962400" cy="1981200"/>
            <a:chOff x="2976" y="1728"/>
            <a:chExt cx="2496" cy="1248"/>
          </a:xfrm>
        </p:grpSpPr>
        <p:sp>
          <p:nvSpPr>
            <p:cNvPr id="26643" name="Oval 15"/>
            <p:cNvSpPr>
              <a:spLocks noChangeArrowheads="1"/>
            </p:cNvSpPr>
            <p:nvPr>
              <p:custDataLst>
                <p:tags r:id="rId15"/>
              </p:custDataLst>
            </p:nvPr>
          </p:nvSpPr>
          <p:spPr bwMode="auto">
            <a:xfrm>
              <a:off x="3792" y="1728"/>
              <a:ext cx="576" cy="288"/>
            </a:xfrm>
            <a:prstGeom prst="ellipse">
              <a:avLst/>
            </a:prstGeom>
            <a:solidFill>
              <a:srgbClr val="00CC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/>
                <a:t>ifStmt</a:t>
              </a:r>
            </a:p>
          </p:txBody>
        </p:sp>
        <p:sp>
          <p:nvSpPr>
            <p:cNvPr id="26644" name="Oval 16"/>
            <p:cNvSpPr>
              <a:spLocks noChangeArrowheads="1"/>
            </p:cNvSpPr>
            <p:nvPr>
              <p:custDataLst>
                <p:tags r:id="rId16"/>
              </p:custDataLst>
            </p:nvPr>
          </p:nvSpPr>
          <p:spPr bwMode="auto">
            <a:xfrm>
              <a:off x="3216" y="2160"/>
              <a:ext cx="576" cy="288"/>
            </a:xfrm>
            <a:prstGeom prst="ellipse">
              <a:avLst/>
            </a:prstGeom>
            <a:solidFill>
              <a:srgbClr val="00CC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/>
                <a:t>&gt;=</a:t>
              </a:r>
            </a:p>
          </p:txBody>
        </p:sp>
        <p:sp>
          <p:nvSpPr>
            <p:cNvPr id="26645" name="Oval 17"/>
            <p:cNvSpPr>
              <a:spLocks noChangeArrowheads="1"/>
            </p:cNvSpPr>
            <p:nvPr>
              <p:custDataLst>
                <p:tags r:id="rId17"/>
              </p:custDataLst>
            </p:nvPr>
          </p:nvSpPr>
          <p:spPr bwMode="auto">
            <a:xfrm>
              <a:off x="2976" y="2688"/>
              <a:ext cx="576" cy="288"/>
            </a:xfrm>
            <a:prstGeom prst="ellipse">
              <a:avLst/>
            </a:prstGeom>
            <a:solidFill>
              <a:srgbClr val="00CC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/>
                <a:t>ID(x)</a:t>
              </a:r>
            </a:p>
          </p:txBody>
        </p:sp>
        <p:sp>
          <p:nvSpPr>
            <p:cNvPr id="26646" name="Oval 18"/>
            <p:cNvSpPr>
              <a:spLocks noChangeArrowheads="1"/>
            </p:cNvSpPr>
            <p:nvPr>
              <p:custDataLst>
                <p:tags r:id="rId18"/>
              </p:custDataLst>
            </p:nvPr>
          </p:nvSpPr>
          <p:spPr bwMode="auto">
            <a:xfrm>
              <a:off x="3600" y="2688"/>
              <a:ext cx="576" cy="288"/>
            </a:xfrm>
            <a:prstGeom prst="ellipse">
              <a:avLst/>
            </a:prstGeom>
            <a:solidFill>
              <a:srgbClr val="00CC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/>
                <a:t>ID(y)</a:t>
              </a:r>
            </a:p>
          </p:txBody>
        </p:sp>
        <p:sp>
          <p:nvSpPr>
            <p:cNvPr id="26647" name="Oval 19"/>
            <p:cNvSpPr>
              <a:spLocks noChangeArrowheads="1"/>
            </p:cNvSpPr>
            <p:nvPr>
              <p:custDataLst>
                <p:tags r:id="rId19"/>
              </p:custDataLst>
            </p:nvPr>
          </p:nvSpPr>
          <p:spPr bwMode="auto">
            <a:xfrm>
              <a:off x="4512" y="2160"/>
              <a:ext cx="576" cy="288"/>
            </a:xfrm>
            <a:prstGeom prst="ellipse">
              <a:avLst/>
            </a:prstGeom>
            <a:solidFill>
              <a:srgbClr val="00CC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/>
                <a:t>assign</a:t>
              </a:r>
            </a:p>
          </p:txBody>
        </p:sp>
        <p:sp>
          <p:nvSpPr>
            <p:cNvPr id="26648" name="Oval 20"/>
            <p:cNvSpPr>
              <a:spLocks noChangeArrowheads="1"/>
            </p:cNvSpPr>
            <p:nvPr>
              <p:custDataLst>
                <p:tags r:id="rId20"/>
              </p:custDataLst>
            </p:nvPr>
          </p:nvSpPr>
          <p:spPr bwMode="auto">
            <a:xfrm>
              <a:off x="4272" y="2688"/>
              <a:ext cx="576" cy="288"/>
            </a:xfrm>
            <a:prstGeom prst="ellipse">
              <a:avLst/>
            </a:prstGeom>
            <a:solidFill>
              <a:srgbClr val="00CC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/>
                <a:t>ID(y)</a:t>
              </a:r>
            </a:p>
          </p:txBody>
        </p:sp>
        <p:sp>
          <p:nvSpPr>
            <p:cNvPr id="26649" name="Oval 21"/>
            <p:cNvSpPr>
              <a:spLocks noChangeArrowheads="1"/>
            </p:cNvSpPr>
            <p:nvPr>
              <p:custDataLst>
                <p:tags r:id="rId21"/>
              </p:custDataLst>
            </p:nvPr>
          </p:nvSpPr>
          <p:spPr bwMode="auto">
            <a:xfrm>
              <a:off x="4896" y="2688"/>
              <a:ext cx="576" cy="288"/>
            </a:xfrm>
            <a:prstGeom prst="ellipse">
              <a:avLst/>
            </a:prstGeom>
            <a:solidFill>
              <a:srgbClr val="00CC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/>
                <a:t>INT(42)</a:t>
              </a:r>
            </a:p>
          </p:txBody>
        </p:sp>
        <p:sp>
          <p:nvSpPr>
            <p:cNvPr id="26650" name="Line 22"/>
            <p:cNvSpPr>
              <a:spLocks noChangeShapeType="1"/>
            </p:cNvSpPr>
            <p:nvPr>
              <p:custDataLst>
                <p:tags r:id="rId22"/>
              </p:custDataLst>
            </p:nvPr>
          </p:nvSpPr>
          <p:spPr bwMode="auto">
            <a:xfrm flipH="1">
              <a:off x="3552" y="1968"/>
              <a:ext cx="288" cy="192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6651" name="Line 23"/>
            <p:cNvSpPr>
              <a:spLocks noChangeShapeType="1"/>
            </p:cNvSpPr>
            <p:nvPr>
              <p:custDataLst>
                <p:tags r:id="rId23"/>
              </p:custDataLst>
            </p:nvPr>
          </p:nvSpPr>
          <p:spPr bwMode="auto">
            <a:xfrm flipH="1">
              <a:off x="3264" y="2448"/>
              <a:ext cx="144" cy="24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6652" name="Line 24"/>
            <p:cNvSpPr>
              <a:spLocks noChangeShapeType="1"/>
            </p:cNvSpPr>
            <p:nvPr>
              <p:custDataLst>
                <p:tags r:id="rId24"/>
              </p:custDataLst>
            </p:nvPr>
          </p:nvSpPr>
          <p:spPr bwMode="auto">
            <a:xfrm flipH="1">
              <a:off x="4560" y="2448"/>
              <a:ext cx="144" cy="24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6653" name="Line 25"/>
            <p:cNvSpPr>
              <a:spLocks noChangeShapeType="1"/>
            </p:cNvSpPr>
            <p:nvPr>
              <p:custDataLst>
                <p:tags r:id="rId25"/>
              </p:custDataLst>
            </p:nvPr>
          </p:nvSpPr>
          <p:spPr bwMode="auto">
            <a:xfrm>
              <a:off x="3600" y="2448"/>
              <a:ext cx="240" cy="24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6654" name="Line 26"/>
            <p:cNvSpPr>
              <a:spLocks noChangeShapeType="1"/>
            </p:cNvSpPr>
            <p:nvPr>
              <p:custDataLst>
                <p:tags r:id="rId26"/>
              </p:custDataLst>
            </p:nvPr>
          </p:nvSpPr>
          <p:spPr bwMode="auto">
            <a:xfrm>
              <a:off x="4896" y="2448"/>
              <a:ext cx="240" cy="24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6655" name="Line 27"/>
            <p:cNvSpPr>
              <a:spLocks noChangeShapeType="1"/>
            </p:cNvSpPr>
            <p:nvPr>
              <p:custDataLst>
                <p:tags r:id="rId27"/>
              </p:custDataLst>
            </p:nvPr>
          </p:nvSpPr>
          <p:spPr bwMode="auto">
            <a:xfrm>
              <a:off x="4320" y="1968"/>
              <a:ext cx="432" cy="192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40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3714451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3" name="Rectangle 2"/>
          <p:cNvSpPr>
            <a:spLocks noGrp="1" noChangeArrowheads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pPr eaLnBrk="1" hangingPunct="1"/>
            <a:r>
              <a:rPr lang="en-US" smtClean="0"/>
              <a:t>Static Semantic Analysis</a:t>
            </a:r>
          </a:p>
        </p:txBody>
      </p:sp>
      <p:sp>
        <p:nvSpPr>
          <p:cNvPr id="27654" name="Rectangle 3"/>
          <p:cNvSpPr>
            <a:spLocks noGrp="1" noChangeArrowheads="1"/>
          </p:cNvSpPr>
          <p:nvPr>
            <p:ph type="body" idx="1"/>
            <p:custDataLst>
              <p:tags r:id="rId2"/>
            </p:custDataLst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 sz="2000" dirty="0" smtClean="0"/>
              <a:t>During or (more commonly) after parsing</a:t>
            </a:r>
          </a:p>
          <a:p>
            <a:pPr lvl="1" eaLnBrk="1" hangingPunct="1"/>
            <a:r>
              <a:rPr lang="en-US" sz="2000" dirty="0" smtClean="0"/>
              <a:t>Type checking</a:t>
            </a:r>
          </a:p>
          <a:p>
            <a:pPr lvl="1" eaLnBrk="1" hangingPunct="1"/>
            <a:r>
              <a:rPr lang="en-US" sz="2000" dirty="0" smtClean="0"/>
              <a:t>Check language requirements like proper declarations, etc.</a:t>
            </a:r>
          </a:p>
          <a:p>
            <a:pPr lvl="1" eaLnBrk="1" hangingPunct="1"/>
            <a:r>
              <a:rPr lang="en-US" sz="2000" dirty="0" smtClean="0"/>
              <a:t>Preliminary resource allocation</a:t>
            </a:r>
          </a:p>
          <a:p>
            <a:pPr lvl="1" eaLnBrk="1" hangingPunct="1"/>
            <a:r>
              <a:rPr lang="en-US" sz="2000" dirty="0" smtClean="0"/>
              <a:t>Collect other information needed by back-end code generation</a:t>
            </a:r>
          </a:p>
          <a:p>
            <a:pPr eaLnBrk="1" hangingPunct="1"/>
            <a:endParaRPr lang="en-US" sz="2000" dirty="0" smtClean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41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8856210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7" name="Rectangle 2"/>
          <p:cNvSpPr>
            <a:spLocks noGrp="1" noChangeArrowheads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Back-End</a:t>
            </a:r>
          </a:p>
        </p:txBody>
      </p:sp>
      <p:sp>
        <p:nvSpPr>
          <p:cNvPr id="28678" name="Rectangle 3"/>
          <p:cNvSpPr>
            <a:spLocks noGrp="1" noChangeArrowheads="1"/>
          </p:cNvSpPr>
          <p:nvPr>
            <p:ph type="body" idx="1"/>
            <p:custDataLst>
              <p:tags r:id="rId2"/>
            </p:custDataLst>
          </p:nvPr>
        </p:nvSpPr>
        <p:spPr/>
        <p:txBody>
          <a:bodyPr>
            <a:normAutofit/>
          </a:bodyPr>
          <a:lstStyle/>
          <a:p>
            <a:pPr eaLnBrk="1" hangingPunct="1">
              <a:defRPr/>
            </a:pPr>
            <a:r>
              <a:rPr lang="en-US" sz="2000" dirty="0" smtClean="0"/>
              <a:t>Responsibilities</a:t>
            </a:r>
          </a:p>
          <a:p>
            <a:pPr lvl="1" eaLnBrk="1" hangingPunct="1">
              <a:defRPr/>
            </a:pPr>
            <a:r>
              <a:rPr lang="en-US" sz="2000" dirty="0" smtClean="0"/>
              <a:t>Translate IR into target machine code</a:t>
            </a:r>
          </a:p>
          <a:p>
            <a:pPr lvl="1" eaLnBrk="1" hangingPunct="1">
              <a:defRPr/>
            </a:pPr>
            <a:r>
              <a:rPr lang="en-US" sz="2000" dirty="0" smtClean="0"/>
              <a:t>Should produce “good” code</a:t>
            </a:r>
          </a:p>
          <a:p>
            <a:pPr lvl="2" eaLnBrk="1" hangingPunct="1">
              <a:defRPr/>
            </a:pPr>
            <a:r>
              <a:rPr lang="en-US" sz="2000" dirty="0" smtClean="0"/>
              <a:t>“good” = fast, compact, low power (pick some)</a:t>
            </a:r>
          </a:p>
          <a:p>
            <a:pPr lvl="1" eaLnBrk="1" hangingPunct="1">
              <a:defRPr/>
            </a:pPr>
            <a:r>
              <a:rPr lang="en-US" sz="2000" dirty="0" smtClean="0"/>
              <a:t>Should use machine resources effectively</a:t>
            </a:r>
          </a:p>
          <a:p>
            <a:pPr lvl="2" eaLnBrk="1" hangingPunct="1">
              <a:defRPr/>
            </a:pPr>
            <a:r>
              <a:rPr lang="en-US" sz="2000" dirty="0" smtClean="0"/>
              <a:t>Registers</a:t>
            </a:r>
          </a:p>
          <a:p>
            <a:pPr lvl="2" eaLnBrk="1" hangingPunct="1">
              <a:defRPr/>
            </a:pPr>
            <a:r>
              <a:rPr lang="en-US" sz="2000" dirty="0" smtClean="0"/>
              <a:t>Instructions &amp; function units</a:t>
            </a:r>
          </a:p>
          <a:p>
            <a:pPr lvl="2" eaLnBrk="1" hangingPunct="1">
              <a:defRPr/>
            </a:pPr>
            <a:r>
              <a:rPr lang="en-US" sz="2000" dirty="0" smtClean="0"/>
              <a:t>Memory hierarchy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42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7075439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01" name="Rectangle 2"/>
          <p:cNvSpPr>
            <a:spLocks noGrp="1" noChangeArrowheads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Back-End Structure</a:t>
            </a:r>
          </a:p>
        </p:txBody>
      </p:sp>
      <p:sp>
        <p:nvSpPr>
          <p:cNvPr id="29702" name="Rectangle 3"/>
          <p:cNvSpPr>
            <a:spLocks noGrp="1" noChangeArrowheads="1"/>
          </p:cNvSpPr>
          <p:nvPr>
            <p:ph type="body" idx="1"/>
            <p:custDataLst>
              <p:tags r:id="rId2"/>
            </p:custDataLst>
          </p:nvPr>
        </p:nvSpPr>
        <p:spPr/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</a:pPr>
            <a:r>
              <a:rPr lang="en-US" sz="2400" dirty="0" smtClean="0"/>
              <a:t>Typically split into two major parts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400" dirty="0" smtClean="0"/>
              <a:t>“Optimization” – code improvements</a:t>
            </a:r>
          </a:p>
          <a:p>
            <a:pPr lvl="2" eaLnBrk="1" hangingPunct="1">
              <a:lnSpc>
                <a:spcPct val="90000"/>
              </a:lnSpc>
            </a:pPr>
            <a:r>
              <a:rPr lang="en-US" sz="2400" dirty="0" smtClean="0"/>
              <a:t>Usually works on lower-level IR than AST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400" dirty="0" smtClean="0"/>
              <a:t>Code generation</a:t>
            </a:r>
          </a:p>
          <a:p>
            <a:pPr lvl="2" eaLnBrk="1" hangingPunct="1">
              <a:lnSpc>
                <a:spcPct val="90000"/>
              </a:lnSpc>
            </a:pPr>
            <a:r>
              <a:rPr lang="en-US" sz="2400" dirty="0" smtClean="0"/>
              <a:t>Instruction selection &amp; scheduling</a:t>
            </a:r>
          </a:p>
          <a:p>
            <a:pPr lvl="2" eaLnBrk="1" hangingPunct="1">
              <a:lnSpc>
                <a:spcPct val="90000"/>
              </a:lnSpc>
            </a:pPr>
            <a:r>
              <a:rPr lang="en-US" sz="2400" dirty="0" smtClean="0"/>
              <a:t>Register allocation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43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4232218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5" name="Rectangle 2"/>
          <p:cNvSpPr>
            <a:spLocks noGrp="1" noChangeArrowheads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pPr eaLnBrk="1" hangingPunct="1"/>
            <a:r>
              <a:rPr lang="en-US" smtClean="0"/>
              <a:t>The Result</a:t>
            </a:r>
          </a:p>
        </p:txBody>
      </p:sp>
      <p:sp>
        <p:nvSpPr>
          <p:cNvPr id="30726" name="Rectangle 4"/>
          <p:cNvSpPr>
            <a:spLocks noGrp="1" noChangeArrowheads="1"/>
          </p:cNvSpPr>
          <p:nvPr>
            <p:ph type="body" sz="half" idx="1"/>
            <p:custDataLst>
              <p:tags r:id="rId2"/>
            </p:custDataLst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 sz="2400" dirty="0" smtClean="0"/>
              <a:t>Input</a:t>
            </a:r>
          </a:p>
          <a:p>
            <a:pPr lvl="1" eaLnBrk="1" hangingPunct="1">
              <a:buFont typeface="Wingdings" pitchFamily="2" charset="2"/>
              <a:buNone/>
            </a:pPr>
            <a:r>
              <a:rPr lang="en-US" sz="2400" dirty="0" smtClean="0">
                <a:latin typeface="Lucida Sans Unicode" pitchFamily="34" charset="0"/>
              </a:rPr>
              <a:t>if (x &gt;= y) </a:t>
            </a:r>
          </a:p>
          <a:p>
            <a:pPr lvl="1" eaLnBrk="1" hangingPunct="1">
              <a:buFont typeface="Wingdings" pitchFamily="2" charset="2"/>
              <a:buNone/>
            </a:pPr>
            <a:r>
              <a:rPr lang="en-US" sz="2400" dirty="0" smtClean="0">
                <a:latin typeface="Lucida Sans Unicode" pitchFamily="34" charset="0"/>
              </a:rPr>
              <a:t>	    y = 42;</a:t>
            </a:r>
          </a:p>
        </p:txBody>
      </p:sp>
      <p:sp>
        <p:nvSpPr>
          <p:cNvPr id="30727" name="Rectangle 5"/>
          <p:cNvSpPr>
            <a:spLocks noGrp="1" noChangeArrowheads="1"/>
          </p:cNvSpPr>
          <p:nvPr>
            <p:ph type="body" sz="half" idx="2"/>
            <p:custDataLst>
              <p:tags r:id="rId3"/>
            </p:custDataLst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 sz="2400" dirty="0" smtClean="0"/>
              <a:t>Output</a:t>
            </a:r>
          </a:p>
          <a:p>
            <a:pPr eaLnBrk="1" hangingPunct="1"/>
            <a:endParaRPr lang="en-US" sz="2400" dirty="0" smtClean="0"/>
          </a:p>
          <a:p>
            <a:pPr lvl="1" eaLnBrk="1" hangingPunct="1">
              <a:buFont typeface="Wingdings" pitchFamily="2" charset="2"/>
              <a:buNone/>
            </a:pPr>
            <a:r>
              <a:rPr lang="en-US" sz="2400" dirty="0" smtClean="0"/>
              <a:t>  mov   eax,[ebp+16]</a:t>
            </a:r>
          </a:p>
          <a:p>
            <a:pPr lvl="1" eaLnBrk="1" hangingPunct="1">
              <a:buFont typeface="Wingdings" pitchFamily="2" charset="2"/>
              <a:buNone/>
            </a:pPr>
            <a:r>
              <a:rPr lang="en-US" sz="2400" dirty="0" smtClean="0"/>
              <a:t>  cmp   eax,[ebp-8]</a:t>
            </a:r>
          </a:p>
          <a:p>
            <a:pPr lvl="1" eaLnBrk="1" hangingPunct="1">
              <a:buFont typeface="Wingdings" pitchFamily="2" charset="2"/>
              <a:buNone/>
            </a:pPr>
            <a:r>
              <a:rPr lang="en-US" sz="2400" dirty="0" smtClean="0"/>
              <a:t>  jl        L17</a:t>
            </a:r>
          </a:p>
          <a:p>
            <a:pPr lvl="1" eaLnBrk="1" hangingPunct="1">
              <a:buFont typeface="Wingdings" pitchFamily="2" charset="2"/>
              <a:buNone/>
            </a:pPr>
            <a:r>
              <a:rPr lang="en-US" sz="2400" dirty="0" smtClean="0"/>
              <a:t>  mov    [ebp-8],42</a:t>
            </a:r>
          </a:p>
          <a:p>
            <a:pPr lvl="1" eaLnBrk="1" hangingPunct="1">
              <a:buFont typeface="Wingdings" pitchFamily="2" charset="2"/>
              <a:buNone/>
            </a:pPr>
            <a:r>
              <a:rPr lang="en-US" sz="2400" dirty="0" smtClean="0"/>
              <a:t>L17:</a:t>
            </a:r>
          </a:p>
        </p:txBody>
      </p:sp>
      <p:grpSp>
        <p:nvGrpSpPr>
          <p:cNvPr id="30728" name="Group 6"/>
          <p:cNvGrpSpPr>
            <a:grpSpLocks/>
          </p:cNvGrpSpPr>
          <p:nvPr>
            <p:custDataLst>
              <p:tags r:id="rId4"/>
            </p:custDataLst>
          </p:nvPr>
        </p:nvGrpSpPr>
        <p:grpSpPr bwMode="auto">
          <a:xfrm>
            <a:off x="2362200" y="3810000"/>
            <a:ext cx="3962400" cy="1981200"/>
            <a:chOff x="2976" y="1728"/>
            <a:chExt cx="2496" cy="1248"/>
          </a:xfrm>
        </p:grpSpPr>
        <p:sp>
          <p:nvSpPr>
            <p:cNvPr id="30729" name="Oval 7"/>
            <p:cNvSpPr>
              <a:spLocks noChangeArrowheads="1"/>
            </p:cNvSpPr>
            <p:nvPr>
              <p:custDataLst>
                <p:tags r:id="rId5"/>
              </p:custDataLst>
            </p:nvPr>
          </p:nvSpPr>
          <p:spPr bwMode="auto">
            <a:xfrm>
              <a:off x="3792" y="1728"/>
              <a:ext cx="576" cy="288"/>
            </a:xfrm>
            <a:prstGeom prst="ellipse">
              <a:avLst/>
            </a:prstGeom>
            <a:solidFill>
              <a:srgbClr val="00CC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/>
                <a:t>ifStmt</a:t>
              </a:r>
            </a:p>
          </p:txBody>
        </p:sp>
        <p:sp>
          <p:nvSpPr>
            <p:cNvPr id="30730" name="Oval 8"/>
            <p:cNvSpPr>
              <a:spLocks noChangeArrowheads="1"/>
            </p:cNvSpPr>
            <p:nvPr>
              <p:custDataLst>
                <p:tags r:id="rId6"/>
              </p:custDataLst>
            </p:nvPr>
          </p:nvSpPr>
          <p:spPr bwMode="auto">
            <a:xfrm>
              <a:off x="3216" y="2160"/>
              <a:ext cx="576" cy="288"/>
            </a:xfrm>
            <a:prstGeom prst="ellipse">
              <a:avLst/>
            </a:prstGeom>
            <a:solidFill>
              <a:srgbClr val="00CC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/>
                <a:t>&gt;=</a:t>
              </a:r>
            </a:p>
          </p:txBody>
        </p:sp>
        <p:sp>
          <p:nvSpPr>
            <p:cNvPr id="30731" name="Oval 9"/>
            <p:cNvSpPr>
              <a:spLocks noChangeArrowheads="1"/>
            </p:cNvSpPr>
            <p:nvPr>
              <p:custDataLst>
                <p:tags r:id="rId7"/>
              </p:custDataLst>
            </p:nvPr>
          </p:nvSpPr>
          <p:spPr bwMode="auto">
            <a:xfrm>
              <a:off x="2976" y="2688"/>
              <a:ext cx="576" cy="288"/>
            </a:xfrm>
            <a:prstGeom prst="ellipse">
              <a:avLst/>
            </a:prstGeom>
            <a:solidFill>
              <a:srgbClr val="00CC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/>
                <a:t>ID(x)</a:t>
              </a:r>
            </a:p>
          </p:txBody>
        </p:sp>
        <p:sp>
          <p:nvSpPr>
            <p:cNvPr id="30732" name="Oval 10"/>
            <p:cNvSpPr>
              <a:spLocks noChangeArrowheads="1"/>
            </p:cNvSpPr>
            <p:nvPr>
              <p:custDataLst>
                <p:tags r:id="rId8"/>
              </p:custDataLst>
            </p:nvPr>
          </p:nvSpPr>
          <p:spPr bwMode="auto">
            <a:xfrm>
              <a:off x="3600" y="2688"/>
              <a:ext cx="576" cy="288"/>
            </a:xfrm>
            <a:prstGeom prst="ellipse">
              <a:avLst/>
            </a:prstGeom>
            <a:solidFill>
              <a:srgbClr val="00CC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/>
                <a:t>ID(y)</a:t>
              </a:r>
            </a:p>
          </p:txBody>
        </p:sp>
        <p:sp>
          <p:nvSpPr>
            <p:cNvPr id="30733" name="Oval 11"/>
            <p:cNvSpPr>
              <a:spLocks noChangeArrowheads="1"/>
            </p:cNvSpPr>
            <p:nvPr>
              <p:custDataLst>
                <p:tags r:id="rId9"/>
              </p:custDataLst>
            </p:nvPr>
          </p:nvSpPr>
          <p:spPr bwMode="auto">
            <a:xfrm>
              <a:off x="4512" y="2160"/>
              <a:ext cx="576" cy="288"/>
            </a:xfrm>
            <a:prstGeom prst="ellipse">
              <a:avLst/>
            </a:prstGeom>
            <a:solidFill>
              <a:srgbClr val="00CC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/>
                <a:t>assign</a:t>
              </a:r>
            </a:p>
          </p:txBody>
        </p:sp>
        <p:sp>
          <p:nvSpPr>
            <p:cNvPr id="30734" name="Oval 12"/>
            <p:cNvSpPr>
              <a:spLocks noChangeArrowheads="1"/>
            </p:cNvSpPr>
            <p:nvPr>
              <p:custDataLst>
                <p:tags r:id="rId10"/>
              </p:custDataLst>
            </p:nvPr>
          </p:nvSpPr>
          <p:spPr bwMode="auto">
            <a:xfrm>
              <a:off x="4272" y="2688"/>
              <a:ext cx="576" cy="288"/>
            </a:xfrm>
            <a:prstGeom prst="ellipse">
              <a:avLst/>
            </a:prstGeom>
            <a:solidFill>
              <a:srgbClr val="00CC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/>
                <a:t>ID(y)</a:t>
              </a:r>
            </a:p>
          </p:txBody>
        </p:sp>
        <p:sp>
          <p:nvSpPr>
            <p:cNvPr id="30735" name="Oval 13"/>
            <p:cNvSpPr>
              <a:spLocks noChangeArrowheads="1"/>
            </p:cNvSpPr>
            <p:nvPr>
              <p:custDataLst>
                <p:tags r:id="rId11"/>
              </p:custDataLst>
            </p:nvPr>
          </p:nvSpPr>
          <p:spPr bwMode="auto">
            <a:xfrm>
              <a:off x="4896" y="2688"/>
              <a:ext cx="576" cy="288"/>
            </a:xfrm>
            <a:prstGeom prst="ellipse">
              <a:avLst/>
            </a:prstGeom>
            <a:solidFill>
              <a:srgbClr val="00CC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/>
                <a:t>INT(42)</a:t>
              </a:r>
            </a:p>
          </p:txBody>
        </p:sp>
        <p:sp>
          <p:nvSpPr>
            <p:cNvPr id="30736" name="Line 14"/>
            <p:cNvSpPr>
              <a:spLocks noChangeShapeType="1"/>
            </p:cNvSpPr>
            <p:nvPr>
              <p:custDataLst>
                <p:tags r:id="rId12"/>
              </p:custDataLst>
            </p:nvPr>
          </p:nvSpPr>
          <p:spPr bwMode="auto">
            <a:xfrm flipH="1">
              <a:off x="3552" y="1968"/>
              <a:ext cx="288" cy="192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0737" name="Line 15"/>
            <p:cNvSpPr>
              <a:spLocks noChangeShapeType="1"/>
            </p:cNvSpPr>
            <p:nvPr>
              <p:custDataLst>
                <p:tags r:id="rId13"/>
              </p:custDataLst>
            </p:nvPr>
          </p:nvSpPr>
          <p:spPr bwMode="auto">
            <a:xfrm flipH="1">
              <a:off x="3264" y="2448"/>
              <a:ext cx="144" cy="24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0738" name="Line 16"/>
            <p:cNvSpPr>
              <a:spLocks noChangeShapeType="1"/>
            </p:cNvSpPr>
            <p:nvPr>
              <p:custDataLst>
                <p:tags r:id="rId14"/>
              </p:custDataLst>
            </p:nvPr>
          </p:nvSpPr>
          <p:spPr bwMode="auto">
            <a:xfrm flipH="1">
              <a:off x="4560" y="2448"/>
              <a:ext cx="144" cy="24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0739" name="Line 17"/>
            <p:cNvSpPr>
              <a:spLocks noChangeShapeType="1"/>
            </p:cNvSpPr>
            <p:nvPr>
              <p:custDataLst>
                <p:tags r:id="rId15"/>
              </p:custDataLst>
            </p:nvPr>
          </p:nvSpPr>
          <p:spPr bwMode="auto">
            <a:xfrm>
              <a:off x="3600" y="2448"/>
              <a:ext cx="240" cy="24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0740" name="Line 18"/>
            <p:cNvSpPr>
              <a:spLocks noChangeShapeType="1"/>
            </p:cNvSpPr>
            <p:nvPr>
              <p:custDataLst>
                <p:tags r:id="rId16"/>
              </p:custDataLst>
            </p:nvPr>
          </p:nvSpPr>
          <p:spPr bwMode="auto">
            <a:xfrm>
              <a:off x="4896" y="2448"/>
              <a:ext cx="240" cy="24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0741" name="Line 19"/>
            <p:cNvSpPr>
              <a:spLocks noChangeShapeType="1"/>
            </p:cNvSpPr>
            <p:nvPr>
              <p:custDataLst>
                <p:tags r:id="rId17"/>
              </p:custDataLst>
            </p:nvPr>
          </p:nvSpPr>
          <p:spPr bwMode="auto">
            <a:xfrm>
              <a:off x="4320" y="1968"/>
              <a:ext cx="432" cy="192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44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3956031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9" name="Rectangle 2"/>
          <p:cNvSpPr>
            <a:spLocks noGrp="1" noChangeArrowheads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pPr eaLnBrk="1" hangingPunct="1"/>
            <a:r>
              <a:rPr lang="en-US" smtClean="0"/>
              <a:t>Some History (1)</a:t>
            </a:r>
          </a:p>
        </p:txBody>
      </p:sp>
      <p:sp>
        <p:nvSpPr>
          <p:cNvPr id="31750" name="Rectangle 3"/>
          <p:cNvSpPr>
            <a:spLocks noGrp="1" noChangeArrowheads="1"/>
          </p:cNvSpPr>
          <p:nvPr>
            <p:ph type="body" idx="1"/>
            <p:custDataLst>
              <p:tags r:id="rId2"/>
            </p:custDataLst>
          </p:nvPr>
        </p:nvSpPr>
        <p:spPr/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</a:pPr>
            <a:r>
              <a:rPr lang="en-US" sz="2000" dirty="0" smtClean="0"/>
              <a:t>1950’s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FORTRAN I (1954) – competitive with hand-optimized code</a:t>
            </a:r>
          </a:p>
          <a:p>
            <a:pPr eaLnBrk="1" hangingPunct="1">
              <a:lnSpc>
                <a:spcPct val="90000"/>
              </a:lnSpc>
            </a:pPr>
            <a:r>
              <a:rPr lang="en-US" sz="2000" dirty="0" smtClean="0"/>
              <a:t>1960’s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000" dirty="0" smtClean="0"/>
              <a:t>New languages: ALGOL, LISP, COBOL, SIMULA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000" dirty="0" smtClean="0"/>
              <a:t>Formal notations for syntax, esp. BNF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000" dirty="0" smtClean="0"/>
              <a:t>Fundamental implementation techniques</a:t>
            </a:r>
          </a:p>
          <a:p>
            <a:pPr lvl="2" eaLnBrk="1" hangingPunct="1">
              <a:lnSpc>
                <a:spcPct val="90000"/>
              </a:lnSpc>
            </a:pPr>
            <a:r>
              <a:rPr lang="en-US" sz="2000" dirty="0" smtClean="0"/>
              <a:t>Stack frames, recursive procedures, etc.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45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3403341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3" name="Rectangle 2"/>
          <p:cNvSpPr>
            <a:spLocks noGrp="1" noChangeArrowheads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pPr eaLnBrk="1" hangingPunct="1"/>
            <a:r>
              <a:rPr lang="en-US" smtClean="0"/>
              <a:t>Some History (2)</a:t>
            </a:r>
          </a:p>
        </p:txBody>
      </p:sp>
      <p:sp>
        <p:nvSpPr>
          <p:cNvPr id="32774" name="Rectangle 3"/>
          <p:cNvSpPr>
            <a:spLocks noGrp="1" noChangeArrowheads="1"/>
          </p:cNvSpPr>
          <p:nvPr>
            <p:ph type="body" idx="1"/>
            <p:custDataLst>
              <p:tags r:id="rId2"/>
            </p:custDataLst>
          </p:nvPr>
        </p:nvSpPr>
        <p:spPr/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</a:pPr>
            <a:r>
              <a:rPr lang="en-US" sz="2400" dirty="0" smtClean="0"/>
              <a:t>1970’s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400" dirty="0" smtClean="0"/>
              <a:t>Syntax: formal methods for producing compiler front-ends; 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dirty="0" smtClean="0"/>
              <a:t>Late 1970’s, 1980’s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400" dirty="0" smtClean="0"/>
              <a:t>New languages (functional; object-oriented - Smalltalk)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400" dirty="0" smtClean="0"/>
              <a:t>New architectures (RISC machines, parallel machines, memory hierarchy)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46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4483626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Some History (3)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en-US" sz="2400" dirty="0" smtClean="0"/>
              <a:t>1990s</a:t>
            </a:r>
          </a:p>
          <a:p>
            <a:pPr lvl="1">
              <a:defRPr/>
            </a:pPr>
            <a:r>
              <a:rPr lang="en-US" sz="2400" dirty="0" smtClean="0"/>
              <a:t>Techniques for compiling objects and classes, efficiency in the presence of dynamic program elements and short methods (Self, Smalltalk –JVMs, etc.)</a:t>
            </a:r>
          </a:p>
          <a:p>
            <a:pPr lvl="1">
              <a:defRPr/>
            </a:pPr>
            <a:r>
              <a:rPr lang="en-US" sz="2400" dirty="0" smtClean="0"/>
              <a:t>Just-in-time compilers (JITs)</a:t>
            </a:r>
          </a:p>
          <a:p>
            <a:pPr lvl="1">
              <a:defRPr/>
            </a:pPr>
            <a:r>
              <a:rPr lang="en-US" sz="2400" dirty="0" smtClean="0"/>
              <a:t>Compiler technology critical to effective use of new hardware (RISC, Itanium, parallel machines, complex memory hierarchies)</a:t>
            </a:r>
          </a:p>
          <a:p>
            <a:pPr lvl="1">
              <a:defRPr/>
            </a:pPr>
            <a:endParaRPr lang="en-US" sz="24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47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696148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en-US" smtClean="0"/>
              <a:t>Some History (4)</a:t>
            </a:r>
          </a:p>
        </p:txBody>
      </p:sp>
      <p:sp>
        <p:nvSpPr>
          <p:cNvPr id="33798" name="Rectangle 3"/>
          <p:cNvSpPr>
            <a:spLocks noGrp="1" noChangeArrowheads="1"/>
          </p:cNvSpPr>
          <p:nvPr>
            <p:ph type="body" idx="1"/>
            <p:custDataLst>
              <p:tags r:id="rId2"/>
            </p:custDataLst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Last decade</a:t>
            </a:r>
          </a:p>
          <a:p>
            <a:pPr lvl="1"/>
            <a:r>
              <a:rPr lang="en-US" sz="2000" dirty="0" smtClean="0"/>
              <a:t>Compilation techniques in many new places.</a:t>
            </a:r>
          </a:p>
          <a:p>
            <a:pPr lvl="2"/>
            <a:r>
              <a:rPr lang="en-US" sz="2000" dirty="0" smtClean="0"/>
              <a:t>Software analysis, verification, security.</a:t>
            </a:r>
          </a:p>
          <a:p>
            <a:pPr lvl="1"/>
            <a:r>
              <a:rPr lang="en-US" sz="2000" dirty="0" smtClean="0"/>
              <a:t>Phased compilation – blurring the lines between “compile time” and “runtime”.</a:t>
            </a:r>
          </a:p>
          <a:p>
            <a:pPr lvl="1"/>
            <a:r>
              <a:rPr lang="en-US" sz="2000" dirty="0" smtClean="0"/>
              <a:t>Dynamic languages – e.g., JavaScript, …</a:t>
            </a:r>
          </a:p>
          <a:p>
            <a:pPr lvl="1"/>
            <a:r>
              <a:rPr lang="en-US" sz="2000" dirty="0" smtClean="0"/>
              <a:t>Compilers for parallel systems.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48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4719153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7"/>
          <p:cNvSpPr>
            <a:spLocks noGrp="1" noChangeArrowheads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en-US" dirty="0" smtClean="0"/>
              <a:t>Course Project</a:t>
            </a:r>
          </a:p>
        </p:txBody>
      </p:sp>
      <p:sp>
        <p:nvSpPr>
          <p:cNvPr id="10243" name="Rectangle 8"/>
          <p:cNvSpPr>
            <a:spLocks noGrp="1" noChangeArrowheads="1"/>
          </p:cNvSpPr>
          <p:nvPr>
            <p:ph type="body" idx="1"/>
            <p:custDataLst>
              <p:tags r:id="rId2"/>
            </p:custDataLst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Compiler construction is best learnt by building it (at least some parts).</a:t>
            </a:r>
          </a:p>
          <a:p>
            <a:r>
              <a:rPr lang="en-US" sz="2400" dirty="0" smtClean="0"/>
              <a:t>Course project should implement Lexical Analyser and Syntax Analyser.</a:t>
            </a:r>
          </a:p>
          <a:p>
            <a:pPr lvl="1"/>
            <a:r>
              <a:rPr lang="en-US" sz="2400" dirty="0" smtClean="0"/>
              <a:t>You can go further …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49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7811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1" name="Rectangle 2"/>
          <p:cNvSpPr>
            <a:spLocks noGrp="1" noChangeArrowheads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pPr eaLnBrk="1" hangingPunct="1"/>
            <a:r>
              <a:rPr lang="en-US" smtClean="0"/>
              <a:t>Common Issues</a:t>
            </a:r>
          </a:p>
        </p:txBody>
      </p:sp>
      <p:sp>
        <p:nvSpPr>
          <p:cNvPr id="9222" name="Rectangle 3"/>
          <p:cNvSpPr>
            <a:spLocks noGrp="1" noChangeArrowheads="1"/>
          </p:cNvSpPr>
          <p:nvPr>
            <p:ph type="body" idx="1"/>
            <p:custDataLst>
              <p:tags r:id="rId2"/>
            </p:custDataLst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Compilers and interpreters both must read the input – a stream of characters – and “understand” it; </a:t>
            </a:r>
            <a:r>
              <a:rPr lang="en-US" i="1" dirty="0" smtClean="0"/>
              <a:t>analysis</a:t>
            </a:r>
          </a:p>
          <a:p>
            <a:pPr eaLnBrk="1" hangingPunct="1"/>
            <a:endParaRPr lang="en-US" dirty="0" smtClean="0"/>
          </a:p>
          <a:p>
            <a:pPr lvl="1" eaLnBrk="1" hangingPunct="1">
              <a:buFont typeface="Wingdings" pitchFamily="2" charset="2"/>
              <a:buNone/>
            </a:pPr>
            <a:r>
              <a:rPr lang="en-US" sz="1800" dirty="0">
                <a:latin typeface="Lucida Sans Unicode" pitchFamily="34" charset="0"/>
              </a:rPr>
              <a:t>w h i l e ( k &lt; l e n g t h ) { &lt;nl&gt; &lt;tab&gt; i f ( a [ k ] &gt; 0 </a:t>
            </a:r>
            <a:r>
              <a:rPr lang="en-US" sz="1800" dirty="0" smtClean="0">
                <a:latin typeface="Lucida Sans Unicode" pitchFamily="34" charset="0"/>
              </a:rPr>
              <a:t>) </a:t>
            </a:r>
            <a:r>
              <a:rPr lang="en-US" sz="1800" dirty="0">
                <a:latin typeface="Lucida Sans Unicode" pitchFamily="34" charset="0"/>
              </a:rPr>
              <a:t>&lt;nl&gt; &lt;tab&gt; &lt;tab&gt;{ n P o </a:t>
            </a:r>
            <a:r>
              <a:rPr lang="en-US" sz="1800" dirty="0" smtClean="0">
                <a:latin typeface="Lucida Sans Unicode" pitchFamily="34" charset="0"/>
              </a:rPr>
              <a:t>s++ </a:t>
            </a:r>
            <a:r>
              <a:rPr lang="en-US" sz="1800" dirty="0">
                <a:latin typeface="Lucida Sans Unicode" pitchFamily="34" charset="0"/>
              </a:rPr>
              <a:t>; } &lt;nl&gt; &lt;tab&gt; }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5697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en-US" smtClean="0"/>
              <a:t>Programming Environments</a:t>
            </a:r>
          </a:p>
        </p:txBody>
      </p:sp>
      <p:sp>
        <p:nvSpPr>
          <p:cNvPr id="40966" name="Rectangle 3"/>
          <p:cNvSpPr>
            <a:spLocks noGrp="1" noChangeArrowheads="1"/>
          </p:cNvSpPr>
          <p:nvPr>
            <p:ph type="body" idx="1"/>
            <p:custDataLst>
              <p:tags r:id="rId2"/>
            </p:custDataLst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en-US" sz="2400" dirty="0" smtClean="0"/>
              <a:t>Whatever you want!</a:t>
            </a:r>
          </a:p>
          <a:p>
            <a:pPr lvl="1">
              <a:defRPr/>
            </a:pPr>
            <a:r>
              <a:rPr lang="en-US" sz="2400" dirty="0" smtClean="0"/>
              <a:t>But you can use C# as you are already familiar with it, and its quick way to develop programs.</a:t>
            </a:r>
          </a:p>
          <a:p>
            <a:pPr lvl="1">
              <a:defRPr/>
            </a:pPr>
            <a:r>
              <a:rPr lang="en-US" sz="2400" dirty="0" smtClean="0"/>
              <a:t>For IDE, you can use Visual Studio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50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0034713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Some Resources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The </a:t>
            </a:r>
            <a:r>
              <a:rPr lang="en-US" sz="2400" dirty="0"/>
              <a:t>GNU Compiler </a:t>
            </a:r>
            <a:r>
              <a:rPr lang="en-US" sz="2400" dirty="0" smtClean="0"/>
              <a:t>Collection (gcc) consists of open-source compilers </a:t>
            </a:r>
            <a:r>
              <a:rPr lang="en-US" sz="2400" dirty="0"/>
              <a:t>for C, C++, Fortran, Java, and other </a:t>
            </a:r>
            <a:r>
              <a:rPr lang="en-US" sz="2400" dirty="0" smtClean="0"/>
              <a:t>languages. </a:t>
            </a:r>
          </a:p>
          <a:p>
            <a:r>
              <a:rPr lang="en-US" sz="2400" dirty="0" smtClean="0"/>
              <a:t>Phoenix </a:t>
            </a:r>
            <a:r>
              <a:rPr lang="en-US" sz="2400" dirty="0"/>
              <a:t>is </a:t>
            </a:r>
            <a:r>
              <a:rPr lang="en-US" sz="2400" dirty="0" smtClean="0"/>
              <a:t>a compiler-construction </a:t>
            </a:r>
            <a:r>
              <a:rPr lang="en-US" sz="2400" dirty="0"/>
              <a:t>toolkit that provides an integrated framework for </a:t>
            </a:r>
            <a:r>
              <a:rPr lang="en-US" sz="2400" dirty="0" smtClean="0"/>
              <a:t>building </a:t>
            </a:r>
            <a:r>
              <a:rPr lang="en-US" sz="2400" dirty="0"/>
              <a:t>the program analysis, code generation, and </a:t>
            </a:r>
            <a:r>
              <a:rPr lang="en-US" sz="2400" dirty="0" smtClean="0"/>
              <a:t>code </a:t>
            </a:r>
            <a:r>
              <a:rPr lang="en-US" sz="2400" dirty="0"/>
              <a:t>optimization phases </a:t>
            </a:r>
            <a:r>
              <a:rPr lang="en-US" sz="2400" dirty="0" smtClean="0"/>
              <a:t>of compilers.</a:t>
            </a: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51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2312939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7" name="Rectangle 2"/>
          <p:cNvSpPr>
            <a:spLocks noGrp="1" noChangeArrowheads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pPr eaLnBrk="1" hangingPunct="1"/>
            <a:r>
              <a:rPr lang="en-US" smtClean="0"/>
              <a:t>Prerequisites</a:t>
            </a:r>
          </a:p>
        </p:txBody>
      </p:sp>
      <p:sp>
        <p:nvSpPr>
          <p:cNvPr id="38918" name="Rectangle 3"/>
          <p:cNvSpPr>
            <a:spLocks noGrp="1" noChangeArrowheads="1"/>
          </p:cNvSpPr>
          <p:nvPr>
            <p:ph type="body" idx="1"/>
            <p:custDataLst>
              <p:tags r:id="rId2"/>
            </p:custDataLst>
          </p:nvPr>
        </p:nvSpPr>
        <p:spPr/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</a:pPr>
            <a:r>
              <a:rPr lang="en-US" sz="2400" dirty="0" smtClean="0"/>
              <a:t>Courses </a:t>
            </a:r>
            <a:r>
              <a:rPr lang="en-US" sz="2400" dirty="0"/>
              <a:t>in: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400" dirty="0"/>
              <a:t>Data structures &amp; algorithms</a:t>
            </a:r>
          </a:p>
          <a:p>
            <a:pPr lvl="2" eaLnBrk="1" hangingPunct="1">
              <a:lnSpc>
                <a:spcPct val="90000"/>
              </a:lnSpc>
            </a:pPr>
            <a:r>
              <a:rPr lang="en-US" sz="2400" dirty="0"/>
              <a:t>Linked lists, dictionaries, trees, hash </a:t>
            </a:r>
            <a:r>
              <a:rPr lang="en-US" sz="2400" dirty="0" smtClean="0"/>
              <a:t>tables, Formal </a:t>
            </a:r>
            <a:r>
              <a:rPr lang="en-US" sz="2400" dirty="0"/>
              <a:t>languages &amp; automata</a:t>
            </a:r>
          </a:p>
          <a:p>
            <a:pPr lvl="2" eaLnBrk="1" hangingPunct="1">
              <a:lnSpc>
                <a:spcPct val="90000"/>
              </a:lnSpc>
            </a:pPr>
            <a:r>
              <a:rPr lang="en-US" sz="2400" dirty="0"/>
              <a:t>Regular expressions, finite automata, context-free grammars, maybe a little parsing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400" dirty="0"/>
              <a:t>Machine organization</a:t>
            </a:r>
          </a:p>
          <a:p>
            <a:pPr lvl="2" eaLnBrk="1" hangingPunct="1">
              <a:lnSpc>
                <a:spcPct val="90000"/>
              </a:lnSpc>
            </a:pPr>
            <a:r>
              <a:rPr lang="en-US" sz="2400" dirty="0"/>
              <a:t>Assembly-level </a:t>
            </a:r>
            <a:r>
              <a:rPr lang="en-US" sz="2400" dirty="0" smtClean="0"/>
              <a:t>programming</a:t>
            </a:r>
            <a:endParaRPr lang="en-US" sz="24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52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1440773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en-US" dirty="0" smtClean="0"/>
              <a:t>Grading Policy</a:t>
            </a:r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body" idx="1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US" dirty="0" smtClean="0"/>
              <a:t>As devised by the university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53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2032095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en-US" dirty="0" smtClean="0"/>
              <a:t>Online Lectures</a:t>
            </a:r>
          </a:p>
        </p:txBody>
      </p:sp>
      <p:sp>
        <p:nvSpPr>
          <p:cNvPr id="187395" name="Rectangle 3"/>
          <p:cNvSpPr>
            <a:spLocks noGrp="1" noChangeArrowheads="1"/>
          </p:cNvSpPr>
          <p:nvPr>
            <p:ph type="body" idx="1"/>
            <p:custDataLst>
              <p:tags r:id="rId2"/>
            </p:custDataLst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en-US" dirty="0" smtClean="0"/>
              <a:t>Lectures will be delivered online on MS Teams</a:t>
            </a:r>
          </a:p>
          <a:p>
            <a:pPr>
              <a:defRPr/>
            </a:pPr>
            <a:r>
              <a:rPr lang="en-US" dirty="0" smtClean="0"/>
              <a:t>Lecture notes will be available on the same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54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0217446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61" name="Rectangle 2"/>
          <p:cNvSpPr>
            <a:spLocks noGrp="1" noChangeArrowheads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pPr eaLnBrk="1" hangingPunct="1"/>
            <a:r>
              <a:rPr lang="en-US" smtClean="0"/>
              <a:t>Communications</a:t>
            </a:r>
          </a:p>
        </p:txBody>
      </p:sp>
      <p:sp>
        <p:nvSpPr>
          <p:cNvPr id="45062" name="Rectangle 3"/>
          <p:cNvSpPr>
            <a:spLocks noGrp="1" noChangeArrowheads="1"/>
          </p:cNvSpPr>
          <p:nvPr>
            <p:ph type="body" idx="1"/>
            <p:custDataLst>
              <p:tags r:id="rId2"/>
            </p:custDataLst>
          </p:nvPr>
        </p:nvSpPr>
        <p:spPr/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</a:pPr>
            <a:r>
              <a:rPr lang="en-US" sz="2400" dirty="0" smtClean="0"/>
              <a:t>At the end of each session, you will have time for questions.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dirty="0" smtClean="0"/>
              <a:t>You may also post your queries on Teams, or my email.</a:t>
            </a:r>
            <a:endParaRPr lang="en-US" sz="20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55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5920751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5" name="Rectangle 2"/>
          <p:cNvSpPr>
            <a:spLocks noGrp="1" noChangeArrowheads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pPr eaLnBrk="1" hangingPunct="1"/>
            <a:r>
              <a:rPr lang="en-US" smtClean="0"/>
              <a:t>Books</a:t>
            </a:r>
          </a:p>
        </p:txBody>
      </p:sp>
      <p:sp>
        <p:nvSpPr>
          <p:cNvPr id="46086" name="Rectangle 3"/>
          <p:cNvSpPr>
            <a:spLocks noGrp="1" noChangeArrowheads="1"/>
          </p:cNvSpPr>
          <p:nvPr>
            <p:ph type="body" idx="1"/>
            <p:custDataLst>
              <p:tags r:id="rId2"/>
            </p:custDataLst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 dirty="0" smtClean="0"/>
              <a:t>Include:</a:t>
            </a:r>
          </a:p>
          <a:p>
            <a:pPr lvl="1" eaLnBrk="1" hangingPunct="1"/>
            <a:r>
              <a:rPr lang="en-US" dirty="0" smtClean="0"/>
              <a:t>Aho, Lam, Sethi, Ullman, “Compilers Principles, Tools and Techniques”, 2</a:t>
            </a:r>
            <a:r>
              <a:rPr lang="en-US" baseline="30000" dirty="0" smtClean="0"/>
              <a:t>nd</a:t>
            </a:r>
            <a:r>
              <a:rPr lang="en-US" dirty="0" smtClean="0"/>
              <a:t> edition</a:t>
            </a:r>
          </a:p>
          <a:p>
            <a:pPr lvl="1" eaLnBrk="1" hangingPunct="1"/>
            <a:r>
              <a:rPr lang="en-US" dirty="0" smtClean="0"/>
              <a:t>Cooper &amp; Torczon, </a:t>
            </a:r>
            <a:r>
              <a:rPr lang="en-US" i="1" dirty="0" smtClean="0"/>
              <a:t>Engineering a Compiler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56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1669241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3" name="Rectangle 2"/>
          <p:cNvSpPr>
            <a:spLocks noGrp="1" noChangeArrowheads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Questions?</a:t>
            </a:r>
          </a:p>
        </p:txBody>
      </p:sp>
      <p:sp>
        <p:nvSpPr>
          <p:cNvPr id="48134" name="Rectangle 3"/>
          <p:cNvSpPr>
            <a:spLocks noGrp="1" noChangeArrowheads="1"/>
          </p:cNvSpPr>
          <p:nvPr>
            <p:ph type="body" idx="1"/>
            <p:custDataLst>
              <p:tags r:id="rId2"/>
            </p:custDataLst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Make sure you understand the concepts. Ask questions where find problems.</a:t>
            </a:r>
          </a:p>
          <a:p>
            <a:pPr lvl="1" eaLnBrk="1" hangingPunct="1"/>
            <a:r>
              <a:rPr lang="en-US" dirty="0" smtClean="0"/>
              <a:t>As the course proceeds, try implementing the concepts as we move on.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57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0907180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7" name="Rectangle 2"/>
          <p:cNvSpPr>
            <a:spLocks noGrp="1" noChangeArrowheads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Upcoming Topics</a:t>
            </a:r>
          </a:p>
        </p:txBody>
      </p:sp>
      <p:sp>
        <p:nvSpPr>
          <p:cNvPr id="49158" name="Rectangle 3"/>
          <p:cNvSpPr>
            <a:spLocks noGrp="1" noChangeArrowheads="1"/>
          </p:cNvSpPr>
          <p:nvPr>
            <p:ph type="body" idx="1"/>
            <p:custDataLst>
              <p:tags r:id="rId2"/>
            </p:custDataLst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Language Basics</a:t>
            </a:r>
          </a:p>
          <a:p>
            <a:pPr eaLnBrk="1" hangingPunct="1"/>
            <a:r>
              <a:rPr lang="en-US" dirty="0" smtClean="0"/>
              <a:t>Lexical analysis – scanning</a:t>
            </a:r>
          </a:p>
          <a:p>
            <a:pPr marL="0" indent="0">
              <a:buNone/>
            </a:pPr>
            <a:endParaRPr lang="en-US" dirty="0"/>
          </a:p>
          <a:p>
            <a:pPr eaLnBrk="1" hangingPunct="1">
              <a:buFont typeface="Wingdings" panose="05000000000000000000" pitchFamily="2" charset="2"/>
              <a:buChar char="v"/>
            </a:pPr>
            <a:r>
              <a:rPr lang="en-US" dirty="0" smtClean="0"/>
              <a:t>Its helpful to read the first few chapters of the book beforehead.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58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813599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5" name="Rectangle 2"/>
          <p:cNvSpPr>
            <a:spLocks noGrp="1" noChangeArrowheads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pPr eaLnBrk="1" hangingPunct="1"/>
            <a:r>
              <a:rPr lang="en-US" smtClean="0"/>
              <a:t>Interpreter</a:t>
            </a:r>
          </a:p>
        </p:txBody>
      </p:sp>
      <p:sp>
        <p:nvSpPr>
          <p:cNvPr id="10246" name="Rectangle 3"/>
          <p:cNvSpPr>
            <a:spLocks noGrp="1" noChangeArrowheads="1"/>
          </p:cNvSpPr>
          <p:nvPr>
            <p:ph type="body" idx="1"/>
            <p:custDataLst>
              <p:tags r:id="rId2"/>
            </p:custDataLst>
          </p:nvPr>
        </p:nvSpPr>
        <p:spPr/>
        <p:txBody>
          <a:bodyPr>
            <a:normAutofit/>
          </a:bodyPr>
          <a:lstStyle/>
          <a:p>
            <a:pPr eaLnBrk="1" hangingPunct="1">
              <a:lnSpc>
                <a:spcPct val="80000"/>
              </a:lnSpc>
              <a:defRPr/>
            </a:pPr>
            <a:r>
              <a:rPr lang="en-US" dirty="0" smtClean="0"/>
              <a:t>Interpreter</a:t>
            </a:r>
          </a:p>
          <a:p>
            <a:pPr lvl="1" eaLnBrk="1" hangingPunct="1">
              <a:lnSpc>
                <a:spcPct val="80000"/>
              </a:lnSpc>
              <a:defRPr/>
            </a:pPr>
            <a:r>
              <a:rPr lang="en-US" dirty="0" smtClean="0"/>
              <a:t>Execution engine</a:t>
            </a:r>
          </a:p>
          <a:p>
            <a:pPr lvl="1" eaLnBrk="1" hangingPunct="1">
              <a:lnSpc>
                <a:spcPct val="80000"/>
              </a:lnSpc>
              <a:defRPr/>
            </a:pPr>
            <a:r>
              <a:rPr lang="en-US" dirty="0" smtClean="0"/>
              <a:t>Program execution interleaved with analysis</a:t>
            </a:r>
          </a:p>
          <a:p>
            <a:pPr lvl="2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en-US" sz="1800" dirty="0">
                <a:latin typeface="Courier New" pitchFamily="49" charset="0"/>
                <a:cs typeface="Courier New" pitchFamily="49" charset="0"/>
              </a:rPr>
              <a:t>	running = true;</a:t>
            </a:r>
          </a:p>
          <a:p>
            <a:pPr lvl="2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en-US" sz="1800" dirty="0">
                <a:latin typeface="Courier New" pitchFamily="49" charset="0"/>
                <a:cs typeface="Courier New" pitchFamily="49" charset="0"/>
              </a:rPr>
              <a:t>	while (running) {</a:t>
            </a:r>
          </a:p>
          <a:p>
            <a:pPr lvl="2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en-US" sz="1800" dirty="0">
                <a:latin typeface="Courier New" pitchFamily="49" charset="0"/>
                <a:cs typeface="Courier New" pitchFamily="49" charset="0"/>
              </a:rPr>
              <a:t>	    analyze next statement;</a:t>
            </a:r>
          </a:p>
          <a:p>
            <a:pPr lvl="2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en-US" sz="1800" dirty="0">
                <a:latin typeface="Courier New" pitchFamily="49" charset="0"/>
                <a:cs typeface="Courier New" pitchFamily="49" charset="0"/>
              </a:rPr>
              <a:t>	    execute that statement;</a:t>
            </a:r>
          </a:p>
          <a:p>
            <a:pPr lvl="2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en-US" sz="1800" dirty="0">
                <a:latin typeface="Courier New" pitchFamily="49" charset="0"/>
                <a:cs typeface="Courier New" pitchFamily="49" charset="0"/>
              </a:rPr>
              <a:t>	}</a:t>
            </a:r>
          </a:p>
          <a:p>
            <a:pPr lvl="1" eaLnBrk="1" hangingPunct="1">
              <a:lnSpc>
                <a:spcPct val="80000"/>
              </a:lnSpc>
              <a:defRPr/>
            </a:pPr>
            <a:r>
              <a:rPr lang="en-US" dirty="0" smtClean="0"/>
              <a:t>Usually need repeated analysis of statements (particularly in loops, functions)</a:t>
            </a:r>
          </a:p>
          <a:p>
            <a:pPr lvl="1" eaLnBrk="1" hangingPunct="1">
              <a:lnSpc>
                <a:spcPct val="80000"/>
              </a:lnSpc>
              <a:defRPr/>
            </a:pPr>
            <a:r>
              <a:rPr lang="en-US" dirty="0" smtClean="0"/>
              <a:t>But: immediate execution, good debugging &amp; interaction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5274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9" name="Rectangle 2"/>
          <p:cNvSpPr>
            <a:spLocks noGrp="1" noChangeArrowheads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Compiler</a:t>
            </a:r>
          </a:p>
        </p:txBody>
      </p:sp>
      <p:sp>
        <p:nvSpPr>
          <p:cNvPr id="11270" name="Rectangle 3"/>
          <p:cNvSpPr>
            <a:spLocks noGrp="1" noChangeArrowheads="1"/>
          </p:cNvSpPr>
          <p:nvPr>
            <p:ph type="body" idx="1"/>
            <p:custDataLst>
              <p:tags r:id="rId2"/>
            </p:custDataLst>
          </p:nvPr>
        </p:nvSpPr>
        <p:spPr/>
        <p:txBody>
          <a:bodyPr>
            <a:normAutofit lnSpcReduction="10000"/>
          </a:bodyPr>
          <a:lstStyle/>
          <a:p>
            <a:pPr eaLnBrk="1" hangingPunct="1"/>
            <a:r>
              <a:rPr lang="en-US" sz="2800"/>
              <a:t>Read and analyze entire program</a:t>
            </a:r>
          </a:p>
          <a:p>
            <a:pPr eaLnBrk="1" hangingPunct="1"/>
            <a:r>
              <a:rPr lang="en-US" sz="2800"/>
              <a:t>Translate to semantically equivalent program in another language</a:t>
            </a:r>
          </a:p>
          <a:p>
            <a:pPr lvl="1" eaLnBrk="1" hangingPunct="1"/>
            <a:r>
              <a:rPr lang="en-US" sz="2400"/>
              <a:t>Presumably easier to execute or more efficient</a:t>
            </a:r>
          </a:p>
          <a:p>
            <a:pPr lvl="1" eaLnBrk="1" hangingPunct="1"/>
            <a:r>
              <a:rPr lang="en-US" sz="2400"/>
              <a:t>Should “improve” the program in some fashion</a:t>
            </a:r>
          </a:p>
          <a:p>
            <a:pPr eaLnBrk="1" hangingPunct="1"/>
            <a:r>
              <a:rPr lang="en-US" sz="2800"/>
              <a:t>Offline process</a:t>
            </a:r>
          </a:p>
          <a:p>
            <a:pPr lvl="1" eaLnBrk="1" hangingPunct="1"/>
            <a:r>
              <a:rPr lang="en-US" sz="2400"/>
              <a:t>Tradeoff: compile time overhead (preprocessing step) vs execution performance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4144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Processes Before and After Compilation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program usually goes through </a:t>
            </a:r>
          </a:p>
          <a:p>
            <a:pPr marL="0" indent="0">
              <a:buNone/>
            </a:pPr>
            <a:r>
              <a:rPr lang="en-US" dirty="0" smtClean="0"/>
              <a:t>some process before and after compilation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46912" y="1631861"/>
            <a:ext cx="4634226" cy="50053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8297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>
          <a:xfrm>
            <a:off x="1930400" y="228600"/>
            <a:ext cx="8509000" cy="1143000"/>
          </a:xfrm>
          <a:noFill/>
          <a:ln/>
        </p:spPr>
        <p:txBody>
          <a:bodyPr/>
          <a:lstStyle/>
          <a:p>
            <a:r>
              <a:rPr lang="en-US" dirty="0" smtClean="0"/>
              <a:t>Compilation vs Interpretation </a:t>
            </a:r>
            <a:r>
              <a:rPr lang="en-US" dirty="0"/>
              <a:t>(1)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09800" y="1219200"/>
            <a:ext cx="7772400" cy="4114800"/>
          </a:xfrm>
          <a:noFill/>
          <a:ln/>
        </p:spPr>
        <p:txBody>
          <a:bodyPr>
            <a:normAutofit/>
          </a:bodyPr>
          <a:lstStyle/>
          <a:p>
            <a:r>
              <a:rPr lang="en-US" sz="3200" dirty="0"/>
              <a:t>N</a:t>
            </a:r>
            <a:r>
              <a:rPr lang="en-US" sz="2800" dirty="0" smtClean="0"/>
              <a:t>ot </a:t>
            </a:r>
            <a:r>
              <a:rPr lang="en-US" sz="2800" dirty="0"/>
              <a:t>a clear-cut distinction</a:t>
            </a:r>
          </a:p>
          <a:p>
            <a:r>
              <a:rPr lang="en-US" sz="3200" dirty="0"/>
              <a:t>Pure Compilation</a:t>
            </a:r>
          </a:p>
          <a:p>
            <a:pPr lvl="1"/>
            <a:r>
              <a:rPr lang="en-US" sz="2800" dirty="0"/>
              <a:t>The compiler translates the high-level source program into an equivalent target </a:t>
            </a:r>
            <a:r>
              <a:rPr lang="en-US" sz="2800" dirty="0" smtClean="0"/>
              <a:t>program (typically in machine language), </a:t>
            </a:r>
            <a:r>
              <a:rPr lang="en-US" sz="2800" dirty="0"/>
              <a:t>and then goes away:</a:t>
            </a:r>
            <a:endParaRPr lang="en-GB" sz="2800" dirty="0"/>
          </a:p>
          <a:p>
            <a:endParaRPr lang="en-US" sz="3200" dirty="0">
              <a:latin typeface="Courier New" pitchFamily="49" charset="0"/>
            </a:endParaRPr>
          </a:p>
        </p:txBody>
      </p:sp>
      <p:pic>
        <p:nvPicPr>
          <p:cNvPr id="39940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33600" y="5181601"/>
            <a:ext cx="7353300" cy="1095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0744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heme/theme1.xml><?xml version="1.0" encoding="utf-8"?>
<a:theme xmlns:a="http://schemas.openxmlformats.org/drawingml/2006/main" name="Wisp">
  <a:themeElements>
    <a:clrScheme name="Wisp">
      <a:dk1>
        <a:sysClr val="windowText" lastClr="000000"/>
      </a:dk1>
      <a:lt1>
        <a:sysClr val="window" lastClr="FFFFFF"/>
      </a:lt1>
      <a:dk2>
        <a:srgbClr val="2E5369"/>
      </a:dk2>
      <a:lt2>
        <a:srgbClr val="CFE2E7"/>
      </a:lt2>
      <a:accent1>
        <a:srgbClr val="353535"/>
      </a:accent1>
      <a:accent2>
        <a:srgbClr val="31B4E6"/>
      </a:accent2>
      <a:accent3>
        <a:srgbClr val="265991"/>
      </a:accent3>
      <a:accent4>
        <a:srgbClr val="7E40CC"/>
      </a:accent4>
      <a:accent5>
        <a:srgbClr val="B927E9"/>
      </a:accent5>
      <a:accent6>
        <a:srgbClr val="E833BF"/>
      </a:accent6>
      <a:hlink>
        <a:srgbClr val="2DA0F1"/>
      </a:hlink>
      <a:folHlink>
        <a:srgbClr val="7ED1E6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4F34B87B-9C7A-41AE-A6CB-48536223DFF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350</TotalTime>
  <Words>2356</Words>
  <Application>Microsoft Office PowerPoint</Application>
  <PresentationFormat>Widescreen</PresentationFormat>
  <Paragraphs>428</Paragraphs>
  <Slides>58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58</vt:i4>
      </vt:variant>
    </vt:vector>
  </HeadingPairs>
  <TitlesOfParts>
    <vt:vector size="67" baseType="lpstr">
      <vt:lpstr>Arial</vt:lpstr>
      <vt:lpstr>Calibri</vt:lpstr>
      <vt:lpstr>Century Gothic</vt:lpstr>
      <vt:lpstr>Courier New</vt:lpstr>
      <vt:lpstr>Lucida Sans Unicode</vt:lpstr>
      <vt:lpstr>Tahoma</vt:lpstr>
      <vt:lpstr>Wingdings</vt:lpstr>
      <vt:lpstr>Wingdings 3</vt:lpstr>
      <vt:lpstr>Wisp</vt:lpstr>
      <vt:lpstr>BCS 307 – Compiler Construction</vt:lpstr>
      <vt:lpstr>Agenda</vt:lpstr>
      <vt:lpstr>The point is… </vt:lpstr>
      <vt:lpstr>Interpreters &amp; Compilers</vt:lpstr>
      <vt:lpstr>Common Issues</vt:lpstr>
      <vt:lpstr>Interpreter</vt:lpstr>
      <vt:lpstr>Compiler</vt:lpstr>
      <vt:lpstr>Processes Before and After Compilation</vt:lpstr>
      <vt:lpstr>Compilation vs Interpretation (1)</vt:lpstr>
      <vt:lpstr>Compilation vs Interpretation (2)</vt:lpstr>
      <vt:lpstr>Compilation vs Interpretation (3)</vt:lpstr>
      <vt:lpstr>Compilation vs Interpretation (4)</vt:lpstr>
      <vt:lpstr>Implementation strategies (1)</vt:lpstr>
      <vt:lpstr>Implementation strategies (2)</vt:lpstr>
      <vt:lpstr>Implementation strategies (3)</vt:lpstr>
      <vt:lpstr>Dynamic and Just-in-Time Compilation</vt:lpstr>
      <vt:lpstr>Implementations</vt:lpstr>
      <vt:lpstr>Hybrid Approaches (1)</vt:lpstr>
      <vt:lpstr>Hybrid Approaches (2)</vt:lpstr>
      <vt:lpstr>Why Study Compilers?  (1)</vt:lpstr>
      <vt:lpstr>Why Study Compilers?  (2)</vt:lpstr>
      <vt:lpstr>Why Study Compilers?  (3)</vt:lpstr>
      <vt:lpstr>Why Study Compilers?  (4)</vt:lpstr>
      <vt:lpstr>Why Study Compilers?  (5)</vt:lpstr>
      <vt:lpstr>Structure of a Compiler</vt:lpstr>
      <vt:lpstr>Compiler must…</vt:lpstr>
      <vt:lpstr>Implications</vt:lpstr>
      <vt:lpstr>Programming Environment Tools</vt:lpstr>
      <vt:lpstr>Structure of Compiler</vt:lpstr>
      <vt:lpstr>Phases of Compilation</vt:lpstr>
      <vt:lpstr>Compilation Overview - Scanning</vt:lpstr>
      <vt:lpstr>Compilation Overview - Parsing  </vt:lpstr>
      <vt:lpstr>Compilation Overview - Semantic analysis </vt:lpstr>
      <vt:lpstr>Compilation Overview - Intermediate form </vt:lpstr>
      <vt:lpstr>Compilation Overview – Code Optimation and Generation (1)</vt:lpstr>
      <vt:lpstr>Compilation Overview – Code Optimation and Generation (2)</vt:lpstr>
      <vt:lpstr>Front End</vt:lpstr>
      <vt:lpstr>Scanner Example</vt:lpstr>
      <vt:lpstr>Parser Output (IR)</vt:lpstr>
      <vt:lpstr>Parser Example</vt:lpstr>
      <vt:lpstr>Static Semantic Analysis</vt:lpstr>
      <vt:lpstr>Back-End</vt:lpstr>
      <vt:lpstr>Back-End Structure</vt:lpstr>
      <vt:lpstr>The Result</vt:lpstr>
      <vt:lpstr>Some History (1)</vt:lpstr>
      <vt:lpstr>Some History (2)</vt:lpstr>
      <vt:lpstr>Some History (3)</vt:lpstr>
      <vt:lpstr>Some History (4)</vt:lpstr>
      <vt:lpstr>Course Project</vt:lpstr>
      <vt:lpstr>Programming Environments</vt:lpstr>
      <vt:lpstr>Some Resources</vt:lpstr>
      <vt:lpstr>Prerequisites</vt:lpstr>
      <vt:lpstr>Grading Policy</vt:lpstr>
      <vt:lpstr>Online Lectures</vt:lpstr>
      <vt:lpstr>Communications</vt:lpstr>
      <vt:lpstr>Books</vt:lpstr>
      <vt:lpstr>Questions?</vt:lpstr>
      <vt:lpstr>Upcoming Topics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account</dc:creator>
  <cp:lastModifiedBy>Microsoft account</cp:lastModifiedBy>
  <cp:revision>276</cp:revision>
  <dcterms:created xsi:type="dcterms:W3CDTF">2020-06-07T14:00:41Z</dcterms:created>
  <dcterms:modified xsi:type="dcterms:W3CDTF">2021-02-24T07:17:00Z</dcterms:modified>
</cp:coreProperties>
</file>