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3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265F65F-0788-48E0-8F9C-28E91F6C699A}" type="slidenum">
              <a:rPr lang="en-US" smtClean="0">
                <a:latin typeface="Arial" charset="0"/>
              </a:rPr>
              <a:pPr eaLnBrk="1" hangingPunct="1"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27800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064C354-693F-433B-B301-06E5023BE0B5}" type="slidenum">
              <a:rPr lang="en-US" smtClean="0">
                <a:latin typeface="Arial" charset="0"/>
              </a:rPr>
              <a:pPr eaLnBrk="1" hangingPunct="1"/>
              <a:t>19</a:t>
            </a:fld>
            <a:endParaRPr lang="en-US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taken from one of Cooper’s slides</a:t>
            </a:r>
          </a:p>
        </p:txBody>
      </p:sp>
    </p:spTree>
    <p:extLst>
      <p:ext uri="{BB962C8B-B14F-4D97-AF65-F5344CB8AC3E}">
        <p14:creationId xmlns:p14="http://schemas.microsoft.com/office/powerpoint/2010/main" val="1057692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D5AA-34D5-4327-B572-F7A766507ECD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CCF8-3C8A-47DC-9E32-9A98D21691A7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E4226-8DA2-44E0-8244-A4EDEF0F8073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37299-2E4E-499C-B8DC-C2460F0CFD39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14470-F934-45B0-8222-11117AB035F9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6A469-B824-4E03-93BB-1F0E738A34D7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F134-F6E8-46D6-B0F0-F140AE13ECE1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836F1-CE70-42F2-8A0D-56C817DB81A0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035D0-B4DA-487D-8B8F-D7C4A2FAD6DA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91E5-5647-49EE-B741-207CC7226DB4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8B5BB-9A83-408C-8939-D479A5E68AC0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6B7A0-02E2-4F5B-8CDF-E102BAFBCD2E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87AB-00D9-4882-A675-ED9AADE9CAA2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9C16A-A26F-46A3-B978-60632EB9D299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06627-4598-4931-A2AF-B0F4EC2FA48A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C80E6-2141-4FFC-A1F2-399927F65E0B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2E1D3-1928-4EE6-90C4-25415B71F820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0.xml"/><Relationship Id="rId4" Type="http://schemas.openxmlformats.org/officeDocument/2006/relationships/tags" Target="../tags/tag1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1.xml"/><Relationship Id="rId1" Type="http://schemas.openxmlformats.org/officeDocument/2006/relationships/tags" Target="../tags/tag1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26" Type="http://schemas.openxmlformats.org/officeDocument/2006/relationships/tags" Target="../tags/tag34.xml"/><Relationship Id="rId39" Type="http://schemas.openxmlformats.org/officeDocument/2006/relationships/tags" Target="../tags/tag47.xml"/><Relationship Id="rId21" Type="http://schemas.openxmlformats.org/officeDocument/2006/relationships/tags" Target="../tags/tag29.xml"/><Relationship Id="rId34" Type="http://schemas.openxmlformats.org/officeDocument/2006/relationships/tags" Target="../tags/tag42.xml"/><Relationship Id="rId42" Type="http://schemas.openxmlformats.org/officeDocument/2006/relationships/tags" Target="../tags/tag50.xml"/><Relationship Id="rId47" Type="http://schemas.openxmlformats.org/officeDocument/2006/relationships/tags" Target="../tags/tag55.xml"/><Relationship Id="rId50" Type="http://schemas.openxmlformats.org/officeDocument/2006/relationships/tags" Target="../tags/tag58.xml"/><Relationship Id="rId55" Type="http://schemas.openxmlformats.org/officeDocument/2006/relationships/tags" Target="../tags/tag63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0" Type="http://schemas.openxmlformats.org/officeDocument/2006/relationships/tags" Target="../tags/tag28.xml"/><Relationship Id="rId29" Type="http://schemas.openxmlformats.org/officeDocument/2006/relationships/tags" Target="../tags/tag37.xml"/><Relationship Id="rId41" Type="http://schemas.openxmlformats.org/officeDocument/2006/relationships/tags" Target="../tags/tag49.xml"/><Relationship Id="rId54" Type="http://schemas.openxmlformats.org/officeDocument/2006/relationships/tags" Target="../tags/tag62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24" Type="http://schemas.openxmlformats.org/officeDocument/2006/relationships/tags" Target="../tags/tag32.xml"/><Relationship Id="rId32" Type="http://schemas.openxmlformats.org/officeDocument/2006/relationships/tags" Target="../tags/tag40.xml"/><Relationship Id="rId37" Type="http://schemas.openxmlformats.org/officeDocument/2006/relationships/tags" Target="../tags/tag45.xml"/><Relationship Id="rId40" Type="http://schemas.openxmlformats.org/officeDocument/2006/relationships/tags" Target="../tags/tag48.xml"/><Relationship Id="rId45" Type="http://schemas.openxmlformats.org/officeDocument/2006/relationships/tags" Target="../tags/tag53.xml"/><Relationship Id="rId53" Type="http://schemas.openxmlformats.org/officeDocument/2006/relationships/tags" Target="../tags/tag61.xml"/><Relationship Id="rId58" Type="http://schemas.openxmlformats.org/officeDocument/2006/relationships/tags" Target="../tags/tag66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23" Type="http://schemas.openxmlformats.org/officeDocument/2006/relationships/tags" Target="../tags/tag31.xml"/><Relationship Id="rId28" Type="http://schemas.openxmlformats.org/officeDocument/2006/relationships/tags" Target="../tags/tag36.xml"/><Relationship Id="rId36" Type="http://schemas.openxmlformats.org/officeDocument/2006/relationships/tags" Target="../tags/tag44.xml"/><Relationship Id="rId49" Type="http://schemas.openxmlformats.org/officeDocument/2006/relationships/tags" Target="../tags/tag57.xml"/><Relationship Id="rId57" Type="http://schemas.openxmlformats.org/officeDocument/2006/relationships/tags" Target="../tags/tag65.xml"/><Relationship Id="rId61" Type="http://schemas.openxmlformats.org/officeDocument/2006/relationships/slideLayout" Target="../slideLayouts/slideLayout2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31" Type="http://schemas.openxmlformats.org/officeDocument/2006/relationships/tags" Target="../tags/tag39.xml"/><Relationship Id="rId44" Type="http://schemas.openxmlformats.org/officeDocument/2006/relationships/tags" Target="../tags/tag52.xml"/><Relationship Id="rId52" Type="http://schemas.openxmlformats.org/officeDocument/2006/relationships/tags" Target="../tags/tag60.xml"/><Relationship Id="rId60" Type="http://schemas.openxmlformats.org/officeDocument/2006/relationships/tags" Target="../tags/tag6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tags" Target="../tags/tag30.xml"/><Relationship Id="rId27" Type="http://schemas.openxmlformats.org/officeDocument/2006/relationships/tags" Target="../tags/tag35.xml"/><Relationship Id="rId30" Type="http://schemas.openxmlformats.org/officeDocument/2006/relationships/tags" Target="../tags/tag38.xml"/><Relationship Id="rId35" Type="http://schemas.openxmlformats.org/officeDocument/2006/relationships/tags" Target="../tags/tag43.xml"/><Relationship Id="rId43" Type="http://schemas.openxmlformats.org/officeDocument/2006/relationships/tags" Target="../tags/tag51.xml"/><Relationship Id="rId48" Type="http://schemas.openxmlformats.org/officeDocument/2006/relationships/tags" Target="../tags/tag56.xml"/><Relationship Id="rId56" Type="http://schemas.openxmlformats.org/officeDocument/2006/relationships/tags" Target="../tags/tag64.xml"/><Relationship Id="rId8" Type="http://schemas.openxmlformats.org/officeDocument/2006/relationships/tags" Target="../tags/tag16.xml"/><Relationship Id="rId51" Type="http://schemas.openxmlformats.org/officeDocument/2006/relationships/tags" Target="../tags/tag59.xml"/><Relationship Id="rId3" Type="http://schemas.openxmlformats.org/officeDocument/2006/relationships/tags" Target="../tags/tag11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5" Type="http://schemas.openxmlformats.org/officeDocument/2006/relationships/tags" Target="../tags/tag33.xml"/><Relationship Id="rId33" Type="http://schemas.openxmlformats.org/officeDocument/2006/relationships/tags" Target="../tags/tag41.xml"/><Relationship Id="rId38" Type="http://schemas.openxmlformats.org/officeDocument/2006/relationships/tags" Target="../tags/tag46.xml"/><Relationship Id="rId46" Type="http://schemas.openxmlformats.org/officeDocument/2006/relationships/tags" Target="../tags/tag54.xml"/><Relationship Id="rId59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2" Type="http://schemas.openxmlformats.org/officeDocument/2006/relationships/tags" Target="../tags/tag81.xml"/><Relationship Id="rId1" Type="http://schemas.openxmlformats.org/officeDocument/2006/relationships/vmlDrawing" Target="../drawings/vmlDrawing1.vml"/><Relationship Id="rId6" Type="http://schemas.openxmlformats.org/officeDocument/2006/relationships/tags" Target="../tags/tag85.xml"/><Relationship Id="rId11" Type="http://schemas.openxmlformats.org/officeDocument/2006/relationships/oleObject" Target="../embeddings/oleObject2.bin"/><Relationship Id="rId5" Type="http://schemas.openxmlformats.org/officeDocument/2006/relationships/tags" Target="../tags/tag84.xml"/><Relationship Id="rId10" Type="http://schemas.openxmlformats.org/officeDocument/2006/relationships/image" Target="../media/image1.wmf"/><Relationship Id="rId4" Type="http://schemas.openxmlformats.org/officeDocument/2006/relationships/tags" Target="../tags/tag83.xml"/><Relationship Id="rId9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Parsing </a:t>
            </a:r>
            <a:r>
              <a:rPr lang="en-US" sz="4000" dirty="0"/>
              <a:t>&amp; Context-Free Grammars</a:t>
            </a:r>
            <a:br>
              <a:rPr lang="en-US" sz="4000" dirty="0"/>
            </a:br>
            <a:endParaRPr lang="en-US" sz="4000" dirty="0" smtClean="0"/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BCS 307 – Compiler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9DE900B-C5B2-467B-8752-F4F827E0182C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Derivation Relations (1)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A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=&gt;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  </a:t>
            </a:r>
            <a:r>
              <a:rPr lang="en-US" dirty="0" err="1" smtClean="0"/>
              <a:t>iff</a:t>
            </a:r>
            <a:r>
              <a:rPr lang="en-US" dirty="0" smtClean="0"/>
              <a:t>  A ::=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</a:rPr>
              <a:t>derives</a:t>
            </a:r>
          </a:p>
          <a:p>
            <a:pPr eaLnBrk="1" hangingPunct="1"/>
            <a:r>
              <a:rPr lang="en-US" dirty="0" smtClean="0"/>
              <a:t>A =&gt;*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if there is a chain of productions starting with A that generates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transitive closure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800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D3335C2-334F-4AC2-BAC1-79CCBD052E61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Derivation Relations (2)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 A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=&gt;</a:t>
            </a:r>
            <a:r>
              <a:rPr lang="en-US" baseline="-25000" dirty="0" smtClean="0"/>
              <a:t>lm</a:t>
            </a:r>
            <a:r>
              <a:rPr lang="en-US" dirty="0" smtClean="0"/>
              <a:t> w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  </a:t>
            </a:r>
            <a:r>
              <a:rPr lang="en-US" dirty="0" err="1" smtClean="0"/>
              <a:t>iff</a:t>
            </a:r>
            <a:r>
              <a:rPr lang="en-US" dirty="0" smtClean="0"/>
              <a:t> A ::=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derives </a:t>
            </a:r>
            <a:r>
              <a:rPr lang="en-US" dirty="0" smtClean="0">
                <a:solidFill>
                  <a:schemeClr val="tx2"/>
                </a:solidFill>
              </a:rPr>
              <a:t>leftmost</a:t>
            </a:r>
          </a:p>
          <a:p>
            <a:pPr eaLnBrk="1" hangingPunct="1"/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A w =&gt;</a:t>
            </a:r>
            <a:r>
              <a:rPr lang="en-US" baseline="-25000" dirty="0" err="1" smtClean="0"/>
              <a:t>rm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w   </a:t>
            </a:r>
            <a:r>
              <a:rPr lang="en-US" dirty="0" err="1" smtClean="0"/>
              <a:t>iff</a:t>
            </a:r>
            <a:r>
              <a:rPr lang="en-US" dirty="0" smtClean="0"/>
              <a:t> A ::=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derives </a:t>
            </a:r>
            <a:r>
              <a:rPr lang="en-US" dirty="0" smtClean="0">
                <a:solidFill>
                  <a:schemeClr val="tx2"/>
                </a:solidFill>
              </a:rPr>
              <a:t>rightmost</a:t>
            </a:r>
          </a:p>
          <a:p>
            <a:pPr eaLnBrk="1" hangingPunct="1"/>
            <a:r>
              <a:rPr lang="en-US" dirty="0" smtClean="0"/>
              <a:t>We will only be interested in leftmost and rightmost derivations – not random orderings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24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2751C58-85D5-4CB0-96C0-E2CAAF503589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Languages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 A in </a:t>
            </a:r>
            <a:r>
              <a:rPr lang="en-US" i="1" smtClean="0"/>
              <a:t>N</a:t>
            </a:r>
            <a:r>
              <a:rPr lang="en-US" smtClean="0"/>
              <a:t>, </a:t>
            </a:r>
            <a:r>
              <a:rPr lang="en-US" i="1" smtClean="0"/>
              <a:t>L</a:t>
            </a:r>
            <a:r>
              <a:rPr lang="en-US" smtClean="0"/>
              <a:t>(A) = { w | A =&gt;* w }</a:t>
            </a:r>
          </a:p>
          <a:p>
            <a:pPr eaLnBrk="1" hangingPunct="1"/>
            <a:r>
              <a:rPr lang="en-US" smtClean="0"/>
              <a:t>If </a:t>
            </a:r>
            <a:r>
              <a:rPr lang="en-US" i="1" smtClean="0"/>
              <a:t>S </a:t>
            </a:r>
            <a:r>
              <a:rPr lang="en-US" smtClean="0"/>
              <a:t> is the start symbol of grammar </a:t>
            </a:r>
            <a:r>
              <a:rPr lang="en-US" i="1" smtClean="0"/>
              <a:t>G,</a:t>
            </a:r>
            <a:r>
              <a:rPr lang="en-US" smtClean="0"/>
              <a:t> define </a:t>
            </a:r>
            <a:r>
              <a:rPr lang="en-US" i="1" smtClean="0"/>
              <a:t>L</a:t>
            </a:r>
            <a:r>
              <a:rPr lang="en-US" smtClean="0"/>
              <a:t>(</a:t>
            </a:r>
            <a:r>
              <a:rPr lang="en-US" i="1" smtClean="0"/>
              <a:t>G</a:t>
            </a:r>
            <a:r>
              <a:rPr lang="en-US" smtClean="0"/>
              <a:t> ) = </a:t>
            </a:r>
            <a:r>
              <a:rPr lang="en-US" i="1" smtClean="0"/>
              <a:t>L</a:t>
            </a:r>
            <a:r>
              <a:rPr lang="en-US" smtClean="0"/>
              <a:t>(</a:t>
            </a:r>
            <a:r>
              <a:rPr lang="en-US" i="1" smtClean="0"/>
              <a:t>S </a:t>
            </a:r>
            <a:r>
              <a:rPr lang="en-US" smtClean="0"/>
              <a:t>)</a:t>
            </a:r>
          </a:p>
          <a:p>
            <a:pPr lvl="1" eaLnBrk="1" hangingPunct="1"/>
            <a:r>
              <a:rPr lang="en-US" smtClean="0"/>
              <a:t>Nonterminal on the left of the first rule is taken to be the start symbol if one is not specified explicitly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31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4714645-A031-427F-ADF8-A3675A0AE24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Reduced Grammars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Grammar </a:t>
            </a:r>
            <a:r>
              <a:rPr lang="en-US" i="1" dirty="0" smtClean="0"/>
              <a:t>G</a:t>
            </a:r>
            <a:r>
              <a:rPr lang="en-US" dirty="0" smtClean="0"/>
              <a:t>  is </a:t>
            </a:r>
            <a:r>
              <a:rPr lang="en-US" i="1" dirty="0" smtClean="0">
                <a:solidFill>
                  <a:schemeClr val="tx2"/>
                </a:solidFill>
              </a:rPr>
              <a:t>reduced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/>
              <a:t>iff</a:t>
            </a:r>
            <a:r>
              <a:rPr lang="en-US" dirty="0" smtClean="0"/>
              <a:t> for every production A ::=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in </a:t>
            </a:r>
            <a:r>
              <a:rPr lang="en-US" i="1" dirty="0" smtClean="0"/>
              <a:t>G</a:t>
            </a:r>
            <a:r>
              <a:rPr lang="en-US" dirty="0" smtClean="0"/>
              <a:t>  there is some derivation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 S =&gt;* x A z =&gt; x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z =&gt;* xyz </a:t>
            </a:r>
          </a:p>
          <a:p>
            <a:pPr lvl="1" eaLnBrk="1" hangingPunct="1"/>
            <a:r>
              <a:rPr lang="en-US" dirty="0" smtClean="0"/>
              <a:t>i.e., no production is useless</a:t>
            </a:r>
          </a:p>
          <a:p>
            <a:pPr eaLnBrk="1" hangingPunct="1"/>
            <a:r>
              <a:rPr lang="en-US" dirty="0" smtClean="0"/>
              <a:t>Convention: we will use only reduced grammars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679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74CDEA0-A773-432B-ABFC-CA19E5B2569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Ambiguity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Grammar </a:t>
            </a:r>
            <a:r>
              <a:rPr lang="en-US" sz="2800" i="1" dirty="0"/>
              <a:t>G</a:t>
            </a:r>
            <a:r>
              <a:rPr lang="en-US" sz="2800" dirty="0"/>
              <a:t>  is </a:t>
            </a:r>
            <a:r>
              <a:rPr lang="en-US" sz="2800" i="1" dirty="0">
                <a:solidFill>
                  <a:schemeClr val="tx2"/>
                </a:solidFill>
              </a:rPr>
              <a:t>unambiguous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/>
              <a:t>iff</a:t>
            </a:r>
            <a:r>
              <a:rPr lang="en-US" sz="2800" dirty="0"/>
              <a:t> every </a:t>
            </a:r>
            <a:r>
              <a:rPr lang="en-US" sz="2800" i="1" dirty="0"/>
              <a:t>w</a:t>
            </a:r>
            <a:r>
              <a:rPr lang="en-US" sz="2800" dirty="0"/>
              <a:t> in </a:t>
            </a:r>
            <a:r>
              <a:rPr lang="en-US" sz="2800" i="1" dirty="0"/>
              <a:t>L</a:t>
            </a:r>
            <a:r>
              <a:rPr lang="en-US" sz="2800" dirty="0"/>
              <a:t>(</a:t>
            </a:r>
            <a:r>
              <a:rPr lang="en-US" sz="2800" i="1" dirty="0"/>
              <a:t>G</a:t>
            </a:r>
            <a:r>
              <a:rPr lang="en-US" sz="2800" dirty="0"/>
              <a:t> ) has a unique leftmost (or rightmost) derivation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Fact: unique leftmost or unique rightmost implies the other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A grammar lacking this property is </a:t>
            </a:r>
            <a:r>
              <a:rPr lang="en-US" sz="2800" i="1" dirty="0">
                <a:solidFill>
                  <a:schemeClr val="tx2"/>
                </a:solidFill>
              </a:rPr>
              <a:t>ambiguous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Note that other grammars that generate the same language may be unambiguous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We need unambiguous grammars for parsing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70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FCCE668-1955-47C4-94C8-74372376698A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/>
              <a:t>Example: Ambiguous Grammar for Arithmetic Expressions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expr</a:t>
            </a:r>
            <a:r>
              <a:rPr lang="en-US" smtClean="0"/>
              <a:t> ::= </a:t>
            </a:r>
            <a:r>
              <a:rPr lang="en-US" i="1" smtClean="0"/>
              <a:t>expr</a:t>
            </a:r>
            <a:r>
              <a:rPr lang="en-US" smtClean="0"/>
              <a:t> + </a:t>
            </a:r>
            <a:r>
              <a:rPr lang="en-US" i="1" smtClean="0"/>
              <a:t>expr</a:t>
            </a:r>
            <a:r>
              <a:rPr lang="en-US" smtClean="0"/>
              <a:t> | </a:t>
            </a:r>
            <a:r>
              <a:rPr lang="en-US" i="1" smtClean="0"/>
              <a:t>expr</a:t>
            </a:r>
            <a:r>
              <a:rPr lang="en-US" smtClean="0"/>
              <a:t> - </a:t>
            </a:r>
            <a:r>
              <a:rPr lang="en-US" i="1" smtClean="0"/>
              <a:t>expr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	      | </a:t>
            </a:r>
            <a:r>
              <a:rPr lang="en-US" i="1" smtClean="0"/>
              <a:t>expr</a:t>
            </a:r>
            <a:r>
              <a:rPr lang="en-US" smtClean="0"/>
              <a:t> * </a:t>
            </a:r>
            <a:r>
              <a:rPr lang="en-US" i="1" smtClean="0"/>
              <a:t>expr</a:t>
            </a:r>
            <a:r>
              <a:rPr lang="en-US" smtClean="0"/>
              <a:t> | </a:t>
            </a:r>
            <a:r>
              <a:rPr lang="en-US" i="1" smtClean="0"/>
              <a:t>expr</a:t>
            </a:r>
            <a:r>
              <a:rPr lang="en-US" smtClean="0"/>
              <a:t> / </a:t>
            </a:r>
            <a:r>
              <a:rPr lang="en-US" i="1" smtClean="0"/>
              <a:t>expr</a:t>
            </a:r>
            <a:r>
              <a:rPr lang="en-US" smtClean="0"/>
              <a:t> | </a:t>
            </a:r>
            <a:r>
              <a:rPr lang="en-US" i="1" smtClean="0"/>
              <a:t>int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int</a:t>
            </a:r>
            <a:r>
              <a:rPr lang="en-US" smtClean="0"/>
              <a:t> ::= 0 | 1 | 2 | 3 | 4 | 5 | 6 | 7 | 8 | 9</a:t>
            </a:r>
          </a:p>
          <a:p>
            <a:pPr eaLnBrk="1" hangingPunct="1"/>
            <a:r>
              <a:rPr lang="en-US" smtClean="0"/>
              <a:t>Exercise: show that this is ambiguous</a:t>
            </a:r>
          </a:p>
          <a:p>
            <a:pPr lvl="1" eaLnBrk="1" hangingPunct="1"/>
            <a:r>
              <a:rPr lang="en-US" smtClean="0"/>
              <a:t>How?  Show two different leftmost or rightmost derivations for the same string</a:t>
            </a:r>
          </a:p>
          <a:p>
            <a:pPr lvl="1" eaLnBrk="1" hangingPunct="1"/>
            <a:r>
              <a:rPr lang="en-US" smtClean="0"/>
              <a:t>Equivalently: show two different parse trees for the same string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968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FB58634-8EA4-4A3A-8ABC-F2F23DEE4DBA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(cont)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Give a leftmost derivation of 2+3*4 and show the parse tree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43600" y="76200"/>
            <a:ext cx="47244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expr</a:t>
            </a:r>
            <a:r>
              <a:rPr lang="en-US" kern="0" dirty="0"/>
              <a:t> ::= </a:t>
            </a:r>
            <a:r>
              <a:rPr lang="en-US" i="1" kern="0" dirty="0" err="1"/>
              <a:t>expr</a:t>
            </a:r>
            <a:r>
              <a:rPr lang="en-US" kern="0" dirty="0"/>
              <a:t> +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- </a:t>
            </a:r>
            <a:r>
              <a:rPr lang="en-US" i="1" kern="0" dirty="0" err="1"/>
              <a:t>expr</a:t>
            </a:r>
            <a:r>
              <a:rPr lang="en-US" kern="0" dirty="0"/>
              <a:t> </a:t>
            </a:r>
            <a:br>
              <a:rPr lang="en-US" kern="0" dirty="0"/>
            </a:br>
            <a:r>
              <a:rPr lang="en-US" kern="0" dirty="0"/>
              <a:t>	| </a:t>
            </a:r>
            <a:r>
              <a:rPr lang="en-US" i="1" kern="0" dirty="0" err="1"/>
              <a:t>expr</a:t>
            </a:r>
            <a:r>
              <a:rPr lang="en-US" kern="0" dirty="0"/>
              <a:t> *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/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int</a:t>
            </a:r>
            <a:endParaRPr lang="en-US" i="1" kern="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int</a:t>
            </a:r>
            <a:r>
              <a:rPr lang="en-US" kern="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44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032EEF3-9014-4E9B-8B3E-FC80307323E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(cont)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Give a different leftmost derivation of</a:t>
            </a:r>
            <a:br>
              <a:rPr lang="en-US" sz="2800"/>
            </a:br>
            <a:r>
              <a:rPr lang="en-US" sz="2800"/>
              <a:t>2+3*4 and show the parse tree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43600" y="76200"/>
            <a:ext cx="47244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expr</a:t>
            </a:r>
            <a:r>
              <a:rPr lang="en-US" kern="0" dirty="0"/>
              <a:t> ::= </a:t>
            </a:r>
            <a:r>
              <a:rPr lang="en-US" i="1" kern="0" dirty="0" err="1"/>
              <a:t>expr</a:t>
            </a:r>
            <a:r>
              <a:rPr lang="en-US" kern="0" dirty="0"/>
              <a:t> +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- </a:t>
            </a:r>
            <a:r>
              <a:rPr lang="en-US" i="1" kern="0" dirty="0" err="1"/>
              <a:t>expr</a:t>
            </a:r>
            <a:r>
              <a:rPr lang="en-US" kern="0" dirty="0"/>
              <a:t> </a:t>
            </a:r>
            <a:br>
              <a:rPr lang="en-US" kern="0" dirty="0"/>
            </a:br>
            <a:r>
              <a:rPr lang="en-US" kern="0" dirty="0"/>
              <a:t>	| </a:t>
            </a:r>
            <a:r>
              <a:rPr lang="en-US" i="1" kern="0" dirty="0" err="1"/>
              <a:t>expr</a:t>
            </a:r>
            <a:r>
              <a:rPr lang="en-US" kern="0" dirty="0"/>
              <a:t> *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/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int</a:t>
            </a:r>
            <a:endParaRPr lang="en-US" i="1" kern="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int</a:t>
            </a:r>
            <a:r>
              <a:rPr lang="en-US" kern="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302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40C2581-CAF7-456F-B866-F3533E26790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example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Give two different derivations of 5+6+7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43600" y="76200"/>
            <a:ext cx="47244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expr</a:t>
            </a:r>
            <a:r>
              <a:rPr lang="en-US" kern="0" dirty="0"/>
              <a:t> ::= </a:t>
            </a:r>
            <a:r>
              <a:rPr lang="en-US" i="1" kern="0" dirty="0" err="1"/>
              <a:t>expr</a:t>
            </a:r>
            <a:r>
              <a:rPr lang="en-US" kern="0" dirty="0"/>
              <a:t> +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- </a:t>
            </a:r>
            <a:r>
              <a:rPr lang="en-US" i="1" kern="0" dirty="0" err="1"/>
              <a:t>expr</a:t>
            </a:r>
            <a:r>
              <a:rPr lang="en-US" kern="0" dirty="0"/>
              <a:t> </a:t>
            </a:r>
            <a:br>
              <a:rPr lang="en-US" kern="0" dirty="0"/>
            </a:br>
            <a:r>
              <a:rPr lang="en-US" kern="0" dirty="0"/>
              <a:t>	| </a:t>
            </a:r>
            <a:r>
              <a:rPr lang="en-US" i="1" kern="0" dirty="0" err="1"/>
              <a:t>expr</a:t>
            </a:r>
            <a:r>
              <a:rPr lang="en-US" kern="0" dirty="0"/>
              <a:t> *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/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int</a:t>
            </a:r>
            <a:endParaRPr lang="en-US" i="1" kern="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int</a:t>
            </a:r>
            <a:r>
              <a:rPr lang="en-US" kern="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355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33AE481-3867-4E70-9439-94D8F256EFE2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What’s going on here?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grammar has no notion of precedence or associatively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Solution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Create a non-terminal for each level of precedence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Isolate the corresponding part of the grammar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Force the parser to recognize higher precedence subexpressions first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47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4C284B2-D0CC-4B05-8D8D-5F09B8A928CF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 for Today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 overview</a:t>
            </a:r>
          </a:p>
          <a:p>
            <a:pPr eaLnBrk="1" hangingPunct="1"/>
            <a:r>
              <a:rPr lang="en-US" smtClean="0"/>
              <a:t>Context free grammars </a:t>
            </a:r>
          </a:p>
          <a:p>
            <a:pPr eaLnBrk="1" hangingPunct="1"/>
            <a:r>
              <a:rPr lang="en-US" smtClean="0"/>
              <a:t>Ambiguous grammars</a:t>
            </a:r>
          </a:p>
          <a:p>
            <a:pPr eaLnBrk="1" hangingPunct="1"/>
            <a:r>
              <a:rPr lang="en-US" smtClean="0"/>
              <a:t>Reading: Cooper/Torczon ch. 3, or Dragon Book ch. 4, or Appel ch. 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11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BEF2C20-9926-45C6-89FE-38AE0B1822A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Classic Expression Grammar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i="1"/>
              <a:t>expr</a:t>
            </a:r>
            <a:r>
              <a:rPr lang="en-US" sz="2800"/>
              <a:t> ::= </a:t>
            </a:r>
            <a:r>
              <a:rPr lang="en-US" sz="2800" i="1"/>
              <a:t>expr</a:t>
            </a:r>
            <a:r>
              <a:rPr lang="en-US" sz="2800"/>
              <a:t> + </a:t>
            </a:r>
            <a:r>
              <a:rPr lang="en-US" sz="2800" i="1"/>
              <a:t>term</a:t>
            </a:r>
            <a:r>
              <a:rPr lang="en-US" sz="2800"/>
              <a:t> | </a:t>
            </a:r>
            <a:r>
              <a:rPr lang="en-US" sz="2800" i="1"/>
              <a:t>expr</a:t>
            </a:r>
            <a:r>
              <a:rPr lang="en-US" sz="2800"/>
              <a:t> – </a:t>
            </a:r>
            <a:r>
              <a:rPr lang="en-US" sz="2800" i="1"/>
              <a:t>term</a:t>
            </a:r>
            <a:r>
              <a:rPr lang="en-US" sz="2800"/>
              <a:t> | </a:t>
            </a:r>
            <a:r>
              <a:rPr lang="en-US" sz="2800" i="1"/>
              <a:t>term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/>
              <a:t>term</a:t>
            </a:r>
            <a:r>
              <a:rPr lang="en-US" sz="2800"/>
              <a:t> ::= </a:t>
            </a:r>
            <a:r>
              <a:rPr lang="en-US" sz="2800" i="1"/>
              <a:t>term</a:t>
            </a:r>
            <a:r>
              <a:rPr lang="en-US" sz="2800"/>
              <a:t> * </a:t>
            </a:r>
            <a:r>
              <a:rPr lang="en-US" sz="2800" i="1"/>
              <a:t>factor</a:t>
            </a:r>
            <a:r>
              <a:rPr lang="en-US" sz="2800"/>
              <a:t> | </a:t>
            </a:r>
            <a:r>
              <a:rPr lang="en-US" sz="2800" i="1"/>
              <a:t>term</a:t>
            </a:r>
            <a:r>
              <a:rPr lang="en-US" sz="2800"/>
              <a:t> / </a:t>
            </a:r>
            <a:r>
              <a:rPr lang="en-US" sz="2800" i="1"/>
              <a:t>factor</a:t>
            </a:r>
            <a:r>
              <a:rPr lang="en-US" sz="2800"/>
              <a:t> | </a:t>
            </a:r>
            <a:r>
              <a:rPr lang="en-US" sz="2800" i="1"/>
              <a:t>factor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/>
              <a:t>factor</a:t>
            </a:r>
            <a:r>
              <a:rPr lang="en-US" sz="2800"/>
              <a:t> ::= </a:t>
            </a:r>
            <a:r>
              <a:rPr lang="en-US" sz="2800" i="1"/>
              <a:t>int</a:t>
            </a:r>
            <a:r>
              <a:rPr lang="en-US" sz="2800"/>
              <a:t> | ( </a:t>
            </a:r>
            <a:r>
              <a:rPr lang="en-US" sz="2800" i="1"/>
              <a:t>expr</a:t>
            </a:r>
            <a:r>
              <a:rPr lang="en-US" sz="2800"/>
              <a:t> 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/>
              <a:t>int</a:t>
            </a:r>
            <a:r>
              <a:rPr lang="en-US" sz="280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77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6C42016-1158-471F-B170-A7A641825D9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Check: Derive 2 + 3 * 4</a:t>
            </a: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97688" y="0"/>
            <a:ext cx="37703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expr</a:t>
            </a:r>
            <a:r>
              <a:rPr lang="en-US" sz="1400" kern="0" dirty="0"/>
              <a:t> ::= </a:t>
            </a:r>
            <a:r>
              <a:rPr lang="en-US" sz="1400" i="1" kern="0" dirty="0" err="1"/>
              <a:t>expr</a:t>
            </a:r>
            <a:r>
              <a:rPr lang="en-US" sz="1400" kern="0" dirty="0"/>
              <a:t> +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 err="1"/>
              <a:t>expr</a:t>
            </a:r>
            <a:r>
              <a:rPr lang="en-US" sz="1400" kern="0" dirty="0"/>
              <a:t> –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term</a:t>
            </a:r>
            <a:r>
              <a:rPr lang="en-US" sz="1400" kern="0" dirty="0"/>
              <a:t> ::= </a:t>
            </a:r>
            <a:r>
              <a:rPr lang="en-US" sz="1400" i="1" kern="0" dirty="0"/>
              <a:t>term</a:t>
            </a:r>
            <a:r>
              <a:rPr lang="en-US" sz="1400" kern="0" dirty="0"/>
              <a:t> *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  <a:r>
              <a:rPr lang="en-US" sz="1400" kern="0" dirty="0"/>
              <a:t> /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factor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factor</a:t>
            </a:r>
            <a:r>
              <a:rPr lang="en-US" sz="1400" kern="0" dirty="0"/>
              <a:t> ::= </a:t>
            </a:r>
            <a:r>
              <a:rPr lang="en-US" sz="1400" i="1" kern="0" dirty="0" err="1"/>
              <a:t>int</a:t>
            </a:r>
            <a:r>
              <a:rPr lang="en-US" sz="1400" kern="0" dirty="0"/>
              <a:t> | ( </a:t>
            </a:r>
            <a:r>
              <a:rPr lang="en-US" sz="1400" i="1" kern="0" dirty="0" err="1"/>
              <a:t>expr</a:t>
            </a:r>
            <a:r>
              <a:rPr lang="en-US" sz="1400" kern="0" dirty="0"/>
              <a:t> 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int</a:t>
            </a:r>
            <a:r>
              <a:rPr lang="en-US" sz="1400" kern="0" dirty="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516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A5860BD-00CE-4E65-B76E-BA4C2E1B70A9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Check: Derive 5 + 6 + 7</a:t>
            </a:r>
          </a:p>
        </p:txBody>
      </p:sp>
      <p:sp>
        <p:nvSpPr>
          <p:cNvPr id="24582" name="Rectangle 4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Note interaction between left- vs right-recursive rules and resulting associativity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97688" y="0"/>
            <a:ext cx="37703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expr</a:t>
            </a:r>
            <a:r>
              <a:rPr lang="en-US" sz="1400" kern="0" dirty="0"/>
              <a:t> ::= </a:t>
            </a:r>
            <a:r>
              <a:rPr lang="en-US" sz="1400" i="1" kern="0" dirty="0" err="1"/>
              <a:t>expr</a:t>
            </a:r>
            <a:r>
              <a:rPr lang="en-US" sz="1400" kern="0" dirty="0"/>
              <a:t> +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 err="1"/>
              <a:t>expr</a:t>
            </a:r>
            <a:r>
              <a:rPr lang="en-US" sz="1400" kern="0" dirty="0"/>
              <a:t> –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term</a:t>
            </a:r>
            <a:r>
              <a:rPr lang="en-US" sz="1400" kern="0" dirty="0"/>
              <a:t> ::= </a:t>
            </a:r>
            <a:r>
              <a:rPr lang="en-US" sz="1400" i="1" kern="0" dirty="0"/>
              <a:t>term</a:t>
            </a:r>
            <a:r>
              <a:rPr lang="en-US" sz="1400" kern="0" dirty="0"/>
              <a:t> *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  <a:r>
              <a:rPr lang="en-US" sz="1400" kern="0" dirty="0"/>
              <a:t> /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factor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factor</a:t>
            </a:r>
            <a:r>
              <a:rPr lang="en-US" sz="1400" kern="0" dirty="0"/>
              <a:t> ::= </a:t>
            </a:r>
            <a:r>
              <a:rPr lang="en-US" sz="1400" i="1" kern="0" dirty="0" err="1"/>
              <a:t>int</a:t>
            </a:r>
            <a:r>
              <a:rPr lang="en-US" sz="1400" kern="0" dirty="0"/>
              <a:t> | ( </a:t>
            </a:r>
            <a:r>
              <a:rPr lang="en-US" sz="1400" i="1" kern="0" dirty="0" err="1"/>
              <a:t>expr</a:t>
            </a:r>
            <a:r>
              <a:rPr lang="en-US" sz="1400" kern="0" dirty="0"/>
              <a:t> 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int</a:t>
            </a:r>
            <a:r>
              <a:rPr lang="en-US" sz="1400" kern="0" dirty="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124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A892AF2-6984-4901-BC8A-D8A0868355E2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Check: Derive 5 + (6 + 7)</a:t>
            </a: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97688" y="0"/>
            <a:ext cx="37703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expr</a:t>
            </a:r>
            <a:r>
              <a:rPr lang="en-US" sz="1400" kern="0" dirty="0"/>
              <a:t> ::= </a:t>
            </a:r>
            <a:r>
              <a:rPr lang="en-US" sz="1400" i="1" kern="0" dirty="0" err="1"/>
              <a:t>expr</a:t>
            </a:r>
            <a:r>
              <a:rPr lang="en-US" sz="1400" kern="0" dirty="0"/>
              <a:t> +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 err="1"/>
              <a:t>expr</a:t>
            </a:r>
            <a:r>
              <a:rPr lang="en-US" sz="1400" kern="0" dirty="0"/>
              <a:t> –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term</a:t>
            </a:r>
            <a:r>
              <a:rPr lang="en-US" sz="1400" kern="0" dirty="0"/>
              <a:t> ::= </a:t>
            </a:r>
            <a:r>
              <a:rPr lang="en-US" sz="1400" i="1" kern="0" dirty="0"/>
              <a:t>term</a:t>
            </a:r>
            <a:r>
              <a:rPr lang="en-US" sz="1400" kern="0" dirty="0"/>
              <a:t> *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  <a:r>
              <a:rPr lang="en-US" sz="1400" kern="0" dirty="0"/>
              <a:t> /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factor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factor</a:t>
            </a:r>
            <a:r>
              <a:rPr lang="en-US" sz="1400" kern="0" dirty="0"/>
              <a:t> ::= </a:t>
            </a:r>
            <a:r>
              <a:rPr lang="en-US" sz="1400" i="1" kern="0" dirty="0" err="1"/>
              <a:t>int</a:t>
            </a:r>
            <a:r>
              <a:rPr lang="en-US" sz="1400" kern="0" dirty="0"/>
              <a:t> | ( </a:t>
            </a:r>
            <a:r>
              <a:rPr lang="en-US" sz="1400" i="1" kern="0" dirty="0" err="1"/>
              <a:t>expr</a:t>
            </a:r>
            <a:r>
              <a:rPr lang="en-US" sz="1400" kern="0" dirty="0"/>
              <a:t> 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int</a:t>
            </a:r>
            <a:r>
              <a:rPr lang="en-US" sz="1400" kern="0" dirty="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4390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9733C4A-2776-4A1F-BDE7-190D2435B890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Classic Example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Grammar for conditional statements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err="1"/>
              <a:t>s</a:t>
            </a:r>
            <a:r>
              <a:rPr lang="en-US" i="1" dirty="0" err="1" smtClean="0"/>
              <a:t>tmt</a:t>
            </a:r>
            <a:r>
              <a:rPr lang="en-US" dirty="0" smtClean="0"/>
              <a:t> ::= if ( </a:t>
            </a:r>
            <a:r>
              <a:rPr lang="en-US" i="1" dirty="0" err="1" smtClean="0"/>
              <a:t>cond</a:t>
            </a:r>
            <a:r>
              <a:rPr lang="en-US" dirty="0" smtClean="0"/>
              <a:t> ) </a:t>
            </a:r>
            <a:r>
              <a:rPr lang="en-US" i="1" dirty="0" err="1" smtClean="0"/>
              <a:t>stmt</a:t>
            </a:r>
            <a:endParaRPr lang="en-US" i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  </a:t>
            </a:r>
            <a:r>
              <a:rPr lang="en-US" dirty="0"/>
              <a:t> </a:t>
            </a:r>
            <a:r>
              <a:rPr lang="en-US" dirty="0" smtClean="0"/>
              <a:t>     | if ( </a:t>
            </a:r>
            <a:r>
              <a:rPr lang="en-US" i="1" dirty="0" err="1" smtClean="0"/>
              <a:t>cond</a:t>
            </a:r>
            <a:r>
              <a:rPr lang="en-US" dirty="0" smtClean="0"/>
              <a:t> ) </a:t>
            </a:r>
            <a:r>
              <a:rPr lang="en-US" i="1" dirty="0" err="1" smtClean="0"/>
              <a:t>stmt</a:t>
            </a:r>
            <a:r>
              <a:rPr lang="en-US" i="1" dirty="0" smtClean="0"/>
              <a:t> </a:t>
            </a:r>
            <a:r>
              <a:rPr lang="en-US" dirty="0" smtClean="0"/>
              <a:t> else </a:t>
            </a:r>
            <a:r>
              <a:rPr lang="en-US" i="1" dirty="0" err="1" smtClean="0"/>
              <a:t>stmt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Exercise: show that this is ambiguous</a:t>
            </a:r>
          </a:p>
          <a:p>
            <a:pPr lvl="2" eaLnBrk="1" hangingPunct="1"/>
            <a:r>
              <a:rPr lang="en-US" dirty="0" smtClean="0"/>
              <a:t>How?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534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EB65BCF-D54E-46D6-AFED-D7207C5080FA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One Derivation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if  (  </a:t>
            </a:r>
            <a:r>
              <a:rPr lang="en-US" sz="2400" i="1"/>
              <a:t>cond</a:t>
            </a:r>
            <a:r>
              <a:rPr lang="en-US" sz="2400"/>
              <a:t>   )    if   (  </a:t>
            </a:r>
            <a:r>
              <a:rPr lang="en-US" sz="2400" i="1"/>
              <a:t>cond  </a:t>
            </a:r>
            <a:r>
              <a:rPr lang="en-US" sz="2400"/>
              <a:t> )    </a:t>
            </a:r>
            <a:r>
              <a:rPr lang="en-US" sz="2400" i="1"/>
              <a:t>stmt</a:t>
            </a:r>
            <a:r>
              <a:rPr lang="en-US" sz="2400"/>
              <a:t>     else    </a:t>
            </a:r>
            <a:r>
              <a:rPr lang="en-US" sz="2400" i="1"/>
              <a:t>stmt</a:t>
            </a:r>
            <a:endParaRPr lang="en-US" sz="2400"/>
          </a:p>
        </p:txBody>
      </p:sp>
      <p:sp>
        <p:nvSpPr>
          <p:cNvPr id="27655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22725" y="1022351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7656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970588" y="120650"/>
            <a:ext cx="43926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l" eaLnBrk="1" hangingPunct="1"/>
            <a:r>
              <a:rPr lang="en-US" i="1" dirty="0" err="1"/>
              <a:t>stmt</a:t>
            </a:r>
            <a:r>
              <a:rPr lang="en-US" dirty="0"/>
              <a:t> ::=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endParaRPr lang="en-US" i="1" dirty="0"/>
          </a:p>
          <a:p>
            <a:pPr lvl="1" eaLnBrk="1" hangingPunct="1"/>
            <a:r>
              <a:rPr lang="en-US" dirty="0"/>
              <a:t>       |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r>
              <a:rPr lang="en-US" dirty="0"/>
              <a:t>  else </a:t>
            </a:r>
            <a:r>
              <a:rPr lang="en-US" i="1" dirty="0" err="1"/>
              <a:t>stmt</a:t>
            </a:r>
            <a:endParaRPr lang="en-US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03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62745D7-405B-4E6E-8EC8-B0656C6E6671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Derivation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if  (  </a:t>
            </a:r>
            <a:r>
              <a:rPr lang="en-US" sz="2400" i="1"/>
              <a:t>cond</a:t>
            </a:r>
            <a:r>
              <a:rPr lang="en-US" sz="2400"/>
              <a:t>   )    if   (  </a:t>
            </a:r>
            <a:r>
              <a:rPr lang="en-US" sz="2400" i="1"/>
              <a:t>cond  </a:t>
            </a:r>
            <a:r>
              <a:rPr lang="en-US" sz="2400"/>
              <a:t> )    </a:t>
            </a:r>
            <a:r>
              <a:rPr lang="en-US" sz="2400" i="1"/>
              <a:t>stmt</a:t>
            </a:r>
            <a:r>
              <a:rPr lang="en-US" sz="2400"/>
              <a:t>     else    </a:t>
            </a:r>
            <a:r>
              <a:rPr lang="en-US" sz="2400" i="1"/>
              <a:t>stmt</a:t>
            </a:r>
            <a:endParaRPr lang="en-US" sz="2400"/>
          </a:p>
        </p:txBody>
      </p:sp>
      <p:sp>
        <p:nvSpPr>
          <p:cNvPr id="28679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22988" y="120650"/>
            <a:ext cx="43926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l" eaLnBrk="1" hangingPunct="1"/>
            <a:r>
              <a:rPr lang="en-US" i="1" dirty="0" err="1"/>
              <a:t>stmt</a:t>
            </a:r>
            <a:r>
              <a:rPr lang="en-US" dirty="0"/>
              <a:t> ::=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endParaRPr lang="en-US" i="1" dirty="0"/>
          </a:p>
          <a:p>
            <a:pPr lvl="1" eaLnBrk="1" hangingPunct="1"/>
            <a:r>
              <a:rPr lang="en-US"/>
              <a:t>       </a:t>
            </a:r>
            <a:r>
              <a:rPr lang="en-US" dirty="0"/>
              <a:t>|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r>
              <a:rPr lang="en-US" dirty="0"/>
              <a:t>  else </a:t>
            </a:r>
            <a:r>
              <a:rPr lang="en-US" i="1" dirty="0" err="1"/>
              <a:t>stmt</a:t>
            </a:r>
            <a:endParaRPr lang="en-US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744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2AA07E3-1743-4122-A57D-09D611FAB869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Solving “if” Ambiguity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Fix the grammar to separate if statements with else clause and if statements with no else</a:t>
            </a:r>
          </a:p>
          <a:p>
            <a:pPr lvl="1" eaLnBrk="1" hangingPunct="1"/>
            <a:r>
              <a:rPr lang="en-US" dirty="0" smtClean="0"/>
              <a:t>Done in Java reference grammar</a:t>
            </a:r>
          </a:p>
          <a:p>
            <a:pPr lvl="1" eaLnBrk="1" hangingPunct="1"/>
            <a:r>
              <a:rPr lang="en-US" dirty="0" smtClean="0"/>
              <a:t>Adds lots of non-terminals</a:t>
            </a:r>
          </a:p>
          <a:p>
            <a:pPr eaLnBrk="1" hangingPunct="1"/>
            <a:r>
              <a:rPr lang="en-US" dirty="0" smtClean="0"/>
              <a:t>Use some ad-hoc rule in parser</a:t>
            </a:r>
          </a:p>
          <a:p>
            <a:pPr lvl="1" eaLnBrk="1" hangingPunct="1"/>
            <a:r>
              <a:rPr lang="en-US" dirty="0" smtClean="0"/>
              <a:t>“else matches closest unpaired if”</a:t>
            </a:r>
          </a:p>
          <a:p>
            <a:pPr eaLnBrk="1" hangingPunct="1"/>
            <a:r>
              <a:rPr lang="en-US" dirty="0" smtClean="0"/>
              <a:t>Change the language</a:t>
            </a:r>
          </a:p>
          <a:p>
            <a:pPr lvl="1" eaLnBrk="1" hangingPunct="1"/>
            <a:r>
              <a:rPr lang="en-US" dirty="0" smtClean="0"/>
              <a:t>You better have permission to do this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64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Resolving Ambiguity with Grammar (1)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 err="1"/>
              <a:t>Stmt</a:t>
            </a:r>
            <a:r>
              <a:rPr lang="en-US" sz="2400" dirty="0"/>
              <a:t>  ::= </a:t>
            </a:r>
            <a:r>
              <a:rPr lang="en-US" sz="2400" dirty="0" err="1"/>
              <a:t>MatchedStmt</a:t>
            </a:r>
            <a:r>
              <a:rPr lang="en-US" sz="2400" dirty="0"/>
              <a:t> | </a:t>
            </a:r>
            <a:r>
              <a:rPr lang="en-US" sz="2400" dirty="0" err="1"/>
              <a:t>UnmatchedStmt</a:t>
            </a:r>
            <a:r>
              <a:rPr lang="en-US" sz="2400" dirty="0"/>
              <a:t>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 err="1"/>
              <a:t>MatchedStmt</a:t>
            </a:r>
            <a:r>
              <a:rPr lang="en-US" sz="2400" dirty="0"/>
              <a:t>   ::= ...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/>
              <a:t>			</a:t>
            </a:r>
            <a:r>
              <a:rPr lang="en-US" sz="2400" b="1" dirty="0"/>
              <a:t>if</a:t>
            </a:r>
            <a:r>
              <a:rPr lang="en-US" sz="2400" dirty="0"/>
              <a:t> ( </a:t>
            </a:r>
            <a:r>
              <a:rPr lang="en-US" sz="2400" dirty="0" err="1"/>
              <a:t>Expr</a:t>
            </a:r>
            <a:r>
              <a:rPr lang="en-US" sz="2400" dirty="0"/>
              <a:t> ) </a:t>
            </a:r>
            <a:r>
              <a:rPr lang="en-US" sz="2400" dirty="0" err="1"/>
              <a:t>MatchedStmt</a:t>
            </a:r>
            <a:r>
              <a:rPr lang="en-US" sz="2400" dirty="0"/>
              <a:t> </a:t>
            </a:r>
            <a:r>
              <a:rPr lang="en-US" sz="2400" b="1" dirty="0"/>
              <a:t>else</a:t>
            </a:r>
            <a:r>
              <a:rPr lang="en-US" sz="2400" dirty="0"/>
              <a:t> </a:t>
            </a:r>
            <a:r>
              <a:rPr lang="en-US" sz="2400" dirty="0" err="1"/>
              <a:t>MatchedStmt</a:t>
            </a:r>
            <a:r>
              <a:rPr lang="en-US" sz="2400" dirty="0"/>
              <a:t>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 err="1"/>
              <a:t>UnmatchedStmt</a:t>
            </a:r>
            <a:r>
              <a:rPr lang="en-US" sz="2400" dirty="0"/>
              <a:t> ::= </a:t>
            </a:r>
            <a:r>
              <a:rPr lang="en-US" sz="2400" b="1" dirty="0"/>
              <a:t>if</a:t>
            </a:r>
            <a:r>
              <a:rPr lang="en-US" sz="2400" dirty="0"/>
              <a:t> ( </a:t>
            </a:r>
            <a:r>
              <a:rPr lang="en-US" sz="2400" dirty="0" err="1"/>
              <a:t>Expr</a:t>
            </a:r>
            <a:r>
              <a:rPr lang="en-US" sz="2400" dirty="0"/>
              <a:t> ) Stmt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/>
              <a:t>			</a:t>
            </a:r>
            <a:r>
              <a:rPr lang="en-US" sz="2400" b="1" dirty="0"/>
              <a:t>if</a:t>
            </a:r>
            <a:r>
              <a:rPr lang="en-US" sz="2400" dirty="0"/>
              <a:t> ( </a:t>
            </a:r>
            <a:r>
              <a:rPr lang="en-US" sz="2400" dirty="0" err="1"/>
              <a:t>Expr</a:t>
            </a:r>
            <a:r>
              <a:rPr lang="en-US" sz="2400" dirty="0"/>
              <a:t> ) </a:t>
            </a:r>
            <a:r>
              <a:rPr lang="en-US" sz="2400" dirty="0" err="1"/>
              <a:t>MatchedStmt</a:t>
            </a:r>
            <a:r>
              <a:rPr lang="en-US" sz="2400" dirty="0"/>
              <a:t> </a:t>
            </a:r>
            <a:r>
              <a:rPr lang="en-US" sz="2400" b="1" dirty="0"/>
              <a:t>else</a:t>
            </a:r>
            <a:r>
              <a:rPr lang="en-US" sz="2400" dirty="0"/>
              <a:t> </a:t>
            </a:r>
            <a:r>
              <a:rPr lang="en-US" sz="2400" dirty="0" err="1"/>
              <a:t>UnmatchedStmt</a:t>
            </a:r>
            <a:r>
              <a:rPr lang="en-US" sz="2400" dirty="0"/>
              <a:t> 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formal, no additional rules beyond syntax </a:t>
            </a:r>
          </a:p>
          <a:p>
            <a:pPr lvl="1">
              <a:defRPr/>
            </a:pPr>
            <a:r>
              <a:rPr lang="en-US" dirty="0" smtClean="0"/>
              <a:t>sometimes obscures original grammar</a:t>
            </a:r>
            <a:endParaRPr lang="en-US" dirty="0"/>
          </a:p>
        </p:txBody>
      </p:sp>
      <p:sp>
        <p:nvSpPr>
          <p:cNvPr id="3379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321962D-5045-4B83-BD69-0A9D65150F6B}" type="datetime1">
              <a:rPr lang="en-US" smtClean="0"/>
              <a:t>2/24/2021</a:t>
            </a:fld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59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Resolving Ambiguity with Grammar (2)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If you can (re-)design the language, avoid the problem entirely</a:t>
            </a:r>
          </a:p>
          <a:p>
            <a:pPr>
              <a:defRPr/>
            </a:pPr>
            <a:endParaRPr lang="en-US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Stmt ::= ...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		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dirty="0" err="1" smtClean="0"/>
              <a:t>Expr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Stmt </a:t>
            </a:r>
            <a:r>
              <a:rPr lang="en-US" b="1" dirty="0" smtClean="0"/>
              <a:t>end</a:t>
            </a:r>
            <a:r>
              <a:rPr lang="en-US" dirty="0" smtClean="0"/>
              <a:t>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		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dirty="0" err="1" smtClean="0"/>
              <a:t>Expr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Stmt </a:t>
            </a:r>
            <a:r>
              <a:rPr lang="en-US" b="1" dirty="0" smtClean="0"/>
              <a:t>else</a:t>
            </a:r>
            <a:r>
              <a:rPr lang="en-US" dirty="0" smtClean="0"/>
              <a:t> Stmt </a:t>
            </a:r>
            <a:r>
              <a:rPr lang="en-US" b="1" dirty="0" smtClean="0"/>
              <a:t>end 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formal, clear, elegant </a:t>
            </a:r>
          </a:p>
          <a:p>
            <a:pPr lvl="1">
              <a:defRPr/>
            </a:pPr>
            <a:r>
              <a:rPr lang="en-US" dirty="0" smtClean="0"/>
              <a:t>allows sequence of </a:t>
            </a:r>
            <a:r>
              <a:rPr lang="en-US" dirty="0" err="1" smtClean="0"/>
              <a:t>Stmts</a:t>
            </a:r>
            <a:r>
              <a:rPr lang="en-US" dirty="0" smtClean="0"/>
              <a:t> in then and else branches, no { , } needed </a:t>
            </a:r>
          </a:p>
          <a:p>
            <a:pPr lvl="1">
              <a:defRPr/>
            </a:pPr>
            <a:r>
              <a:rPr lang="en-US" dirty="0" smtClean="0"/>
              <a:t>extra end required for every if</a:t>
            </a:r>
          </a:p>
          <a:p>
            <a:pPr marL="914400" lvl="2" indent="0">
              <a:buNone/>
              <a:defRPr/>
            </a:pPr>
            <a:r>
              <a:rPr lang="en-US" dirty="0" smtClean="0"/>
              <a:t>(But maybe this is a good idea anyway?)</a:t>
            </a:r>
            <a:endParaRPr lang="en-US" dirty="0"/>
          </a:p>
        </p:txBody>
      </p:sp>
      <p:sp>
        <p:nvSpPr>
          <p:cNvPr id="3584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A49F16E-0CD2-4693-9296-59DC0537A61A}" type="datetime1">
              <a:rPr lang="en-US" smtClean="0"/>
              <a:t>2/24/2021</a:t>
            </a:fld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1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BDF35B6-84FE-4588-BAAA-622D19711C38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The syntax of most programming languages can be specified by a </a:t>
            </a:r>
            <a:r>
              <a:rPr lang="en-US" sz="2800" i="1" dirty="0">
                <a:solidFill>
                  <a:schemeClr val="tx2"/>
                </a:solidFill>
              </a:rPr>
              <a:t>context-free grammar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(CGF)</a:t>
            </a:r>
          </a:p>
          <a:p>
            <a:pPr eaLnBrk="1" hangingPunct="1"/>
            <a:r>
              <a:rPr lang="en-US" sz="2800" dirty="0"/>
              <a:t>Parsing: Given a grammar </a:t>
            </a:r>
            <a:r>
              <a:rPr lang="en-US" sz="2800" i="1" dirty="0">
                <a:solidFill>
                  <a:schemeClr val="tx2"/>
                </a:solidFill>
              </a:rPr>
              <a:t>G</a:t>
            </a:r>
            <a:r>
              <a:rPr lang="en-US" sz="2800" dirty="0"/>
              <a:t>  and a sentence </a:t>
            </a:r>
            <a:r>
              <a:rPr lang="en-US" sz="2800" i="1" dirty="0">
                <a:solidFill>
                  <a:schemeClr val="tx2"/>
                </a:solidFill>
              </a:rPr>
              <a:t>w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in </a:t>
            </a:r>
            <a:r>
              <a:rPr lang="en-US" sz="2800" i="1" dirty="0">
                <a:solidFill>
                  <a:schemeClr val="tx2"/>
                </a:solidFill>
              </a:rPr>
              <a:t>L</a:t>
            </a:r>
            <a:r>
              <a:rPr lang="en-US" sz="2800" dirty="0">
                <a:solidFill>
                  <a:schemeClr val="tx2"/>
                </a:solidFill>
              </a:rPr>
              <a:t>(</a:t>
            </a:r>
            <a:r>
              <a:rPr lang="en-US" sz="2800" i="1" dirty="0">
                <a:solidFill>
                  <a:schemeClr val="tx2"/>
                </a:solidFill>
              </a:rPr>
              <a:t>G </a:t>
            </a:r>
            <a:r>
              <a:rPr lang="en-US" sz="2800" dirty="0">
                <a:solidFill>
                  <a:schemeClr val="tx2"/>
                </a:solidFill>
              </a:rPr>
              <a:t>)</a:t>
            </a:r>
            <a:r>
              <a:rPr lang="en-US" sz="2800" dirty="0"/>
              <a:t>, traverse the derivation (parse tree) for </a:t>
            </a:r>
            <a:r>
              <a:rPr lang="en-US" sz="2800" i="1" dirty="0"/>
              <a:t>w</a:t>
            </a:r>
            <a:r>
              <a:rPr lang="en-US" sz="2800" dirty="0"/>
              <a:t> in some </a:t>
            </a:r>
            <a:r>
              <a:rPr lang="en-US" sz="2800" i="1" dirty="0">
                <a:solidFill>
                  <a:schemeClr val="tx2"/>
                </a:solidFill>
              </a:rPr>
              <a:t>standard order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and do </a:t>
            </a:r>
            <a:r>
              <a:rPr lang="en-US" sz="2800" i="1" dirty="0">
                <a:solidFill>
                  <a:schemeClr val="tx2"/>
                </a:solidFill>
              </a:rPr>
              <a:t>something useful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at each node</a:t>
            </a:r>
          </a:p>
          <a:p>
            <a:pPr lvl="1" eaLnBrk="1" hangingPunct="1"/>
            <a:r>
              <a:rPr lang="en-US" sz="2400" dirty="0"/>
              <a:t>The tree might not be produced explicitly, but the control flow of a parser corresponds to a traversal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4039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4326C3F-F65F-4A13-856B-0AC445B4F1C6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Tools and Operators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Most parser tools can cope with ambiguous grammars</a:t>
            </a:r>
          </a:p>
          <a:p>
            <a:pPr lvl="1" eaLnBrk="1" hangingPunct="1"/>
            <a:r>
              <a:rPr lang="en-US" dirty="0" smtClean="0"/>
              <a:t>Makes life simpler if used with discipline</a:t>
            </a:r>
          </a:p>
          <a:p>
            <a:pPr eaLnBrk="1" hangingPunct="1"/>
            <a:r>
              <a:rPr lang="en-US" dirty="0" smtClean="0"/>
              <a:t>Usually can specify operator precedence &amp; associativity</a:t>
            </a:r>
          </a:p>
          <a:p>
            <a:pPr lvl="1" eaLnBrk="1" hangingPunct="1"/>
            <a:r>
              <a:rPr lang="en-US" dirty="0" smtClean="0"/>
              <a:t>Allows simpler, ambiguous grammar with fewer </a:t>
            </a:r>
            <a:r>
              <a:rPr lang="en-US" dirty="0" err="1" smtClean="0"/>
              <a:t>nonterminals</a:t>
            </a:r>
            <a:r>
              <a:rPr lang="en-US" dirty="0" smtClean="0"/>
              <a:t> as basis for generated parser, without creating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64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DD1E4D6-BEE2-45F1-87E8-30291374A35B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Tools and Ambiguous Grammars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Possible rules for resolving other problems</a:t>
            </a:r>
          </a:p>
          <a:p>
            <a:pPr lvl="1" eaLnBrk="1" hangingPunct="1"/>
            <a:r>
              <a:rPr lang="en-US" smtClean="0"/>
              <a:t>Earlier productions in the grammar preferred to later ones</a:t>
            </a:r>
          </a:p>
          <a:p>
            <a:pPr lvl="1" eaLnBrk="1" hangingPunct="1"/>
            <a:r>
              <a:rPr lang="en-US" smtClean="0"/>
              <a:t>Longest match used if there is a choice</a:t>
            </a:r>
          </a:p>
          <a:p>
            <a:pPr eaLnBrk="1" hangingPunct="1"/>
            <a:r>
              <a:rPr lang="en-US" smtClean="0"/>
              <a:t>Parser tools normally allow for this</a:t>
            </a:r>
          </a:p>
          <a:p>
            <a:pPr lvl="1" eaLnBrk="1" hangingPunct="1"/>
            <a:r>
              <a:rPr lang="en-US" smtClean="0"/>
              <a:t>But be sure that what the tool does is really what you want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343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73DDCAE-2C8E-4166-BF6A-089A3C34D89C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Coming Attractions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topic: LR parsing</a:t>
            </a:r>
          </a:p>
          <a:p>
            <a:pPr lvl="1" eaLnBrk="1" hangingPunct="1"/>
            <a:r>
              <a:rPr lang="en-US" smtClean="0"/>
              <a:t>Continue reading ch. 3 or 4 or 3 (depending on your book)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20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30C075B-B11F-45F4-87AC-9FBFF96FB829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Old</a:t>
            </a:r>
            <a:br>
              <a:rPr lang="en-US" smtClean="0"/>
            </a:br>
            <a:r>
              <a:rPr lang="en-US" smtClean="0"/>
              <a:t>Example 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706688" y="2133600"/>
            <a:ext cx="7772400" cy="41148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/>
              <a:t>a = 1  ;   if   (   a    +    1   )      b  =  2  ;</a:t>
            </a:r>
          </a:p>
        </p:txBody>
      </p:sp>
      <p:sp>
        <p:nvSpPr>
          <p:cNvPr id="6151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400801" y="1"/>
            <a:ext cx="41878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>
              <a:buClrTx/>
              <a:buSzTx/>
              <a:buFontTx/>
              <a:buNone/>
            </a:pPr>
            <a:r>
              <a:rPr lang="en-US" sz="1600" i="1"/>
              <a:t>program</a:t>
            </a:r>
            <a:r>
              <a:rPr lang="en-US" sz="1600"/>
              <a:t> ::= </a:t>
            </a:r>
            <a:r>
              <a:rPr lang="en-US" sz="1600" i="1"/>
              <a:t>statement</a:t>
            </a:r>
            <a:r>
              <a:rPr lang="en-US" sz="1600"/>
              <a:t> | </a:t>
            </a:r>
            <a:r>
              <a:rPr lang="en-US" sz="1600" i="1"/>
              <a:t>program</a:t>
            </a:r>
            <a:r>
              <a:rPr lang="en-US" sz="1600"/>
              <a:t> </a:t>
            </a:r>
            <a:r>
              <a:rPr lang="en-US" sz="1600" i="1"/>
              <a:t>statement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statement</a:t>
            </a:r>
            <a:r>
              <a:rPr lang="en-US" sz="1600"/>
              <a:t> ::= </a:t>
            </a:r>
            <a:r>
              <a:rPr lang="en-US" sz="1600" i="1"/>
              <a:t>assignStmt</a:t>
            </a:r>
            <a:r>
              <a:rPr lang="en-US" sz="1600"/>
              <a:t> | </a:t>
            </a:r>
            <a:r>
              <a:rPr lang="en-US" sz="1600" i="1"/>
              <a:t>ifStmt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assignStmt</a:t>
            </a:r>
            <a:r>
              <a:rPr lang="en-US" sz="1600"/>
              <a:t> ::= </a:t>
            </a:r>
            <a:r>
              <a:rPr lang="en-US" sz="1600" i="1"/>
              <a:t>id</a:t>
            </a:r>
            <a:r>
              <a:rPr lang="en-US" sz="1600"/>
              <a:t> = </a:t>
            </a:r>
            <a:r>
              <a:rPr lang="en-US" sz="1600" i="1"/>
              <a:t>expr</a:t>
            </a:r>
            <a:r>
              <a:rPr lang="en-US" sz="1600"/>
              <a:t> ;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ifStmt</a:t>
            </a:r>
            <a:r>
              <a:rPr lang="en-US" sz="1600"/>
              <a:t> ::= if ( </a:t>
            </a:r>
            <a:r>
              <a:rPr lang="en-US" sz="1600" i="1"/>
              <a:t>expr</a:t>
            </a:r>
            <a:r>
              <a:rPr lang="en-US" sz="1600"/>
              <a:t> ) </a:t>
            </a:r>
            <a:r>
              <a:rPr lang="en-US" sz="1600" i="1"/>
              <a:t>statement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expr</a:t>
            </a:r>
            <a:r>
              <a:rPr lang="en-US" sz="1600"/>
              <a:t> ::= </a:t>
            </a:r>
            <a:r>
              <a:rPr lang="en-US" sz="1600" i="1"/>
              <a:t>id</a:t>
            </a:r>
            <a:r>
              <a:rPr lang="en-US" sz="1600"/>
              <a:t> | </a:t>
            </a:r>
            <a:r>
              <a:rPr lang="en-US" sz="1600" i="1"/>
              <a:t>int</a:t>
            </a:r>
            <a:r>
              <a:rPr lang="en-US" sz="1600"/>
              <a:t> | </a:t>
            </a:r>
            <a:r>
              <a:rPr lang="en-US" sz="1600" i="1"/>
              <a:t>expr</a:t>
            </a:r>
            <a:r>
              <a:rPr lang="en-US" sz="1600"/>
              <a:t> + </a:t>
            </a:r>
            <a:r>
              <a:rPr lang="en-US" sz="1600" i="1"/>
              <a:t>expr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Id</a:t>
            </a:r>
            <a:r>
              <a:rPr lang="en-US" sz="1600"/>
              <a:t> ::= a | b | c | i | j | k | n | x | y | z</a:t>
            </a:r>
          </a:p>
          <a:p>
            <a:pPr algn="l">
              <a:buClrTx/>
              <a:buSzTx/>
              <a:buFontTx/>
              <a:buNone/>
            </a:pPr>
            <a:r>
              <a:rPr lang="en-US" sz="1600"/>
              <a:t>int ::= 0 | 1 | 2 | 3 | 4 | 5 | 6 | 7 | 8 | 9</a:t>
            </a:r>
          </a:p>
          <a:p>
            <a:pPr algn="l">
              <a:buClrTx/>
              <a:buSzTx/>
              <a:buFontTx/>
              <a:buNone/>
            </a:pPr>
            <a:endParaRPr lang="en-US" sz="1600"/>
          </a:p>
        </p:txBody>
      </p:sp>
      <p:sp>
        <p:nvSpPr>
          <p:cNvPr id="6152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979988" y="1882776"/>
            <a:ext cx="10398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program</a:t>
            </a:r>
          </a:p>
        </p:txBody>
      </p:sp>
      <p:sp>
        <p:nvSpPr>
          <p:cNvPr id="615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91001" y="2452688"/>
            <a:ext cx="10398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program</a:t>
            </a:r>
          </a:p>
        </p:txBody>
      </p:sp>
      <p:sp>
        <p:nvSpPr>
          <p:cNvPr id="6154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52800" y="3025776"/>
            <a:ext cx="1195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statement</a:t>
            </a:r>
          </a:p>
        </p:txBody>
      </p:sp>
      <p:sp>
        <p:nvSpPr>
          <p:cNvPr id="6155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400800" y="2797176"/>
            <a:ext cx="1195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statement</a:t>
            </a:r>
          </a:p>
        </p:txBody>
      </p:sp>
      <p:sp>
        <p:nvSpPr>
          <p:cNvPr id="6156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553200" y="3330576"/>
            <a:ext cx="781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ifStmt</a:t>
            </a:r>
          </a:p>
        </p:txBody>
      </p:sp>
      <p:sp>
        <p:nvSpPr>
          <p:cNvPr id="6157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828926" y="3863976"/>
            <a:ext cx="1285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assignStmt</a:t>
            </a:r>
          </a:p>
        </p:txBody>
      </p:sp>
      <p:sp>
        <p:nvSpPr>
          <p:cNvPr id="6158" name="Text Box 2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948614" y="3635376"/>
            <a:ext cx="1195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statement</a:t>
            </a:r>
          </a:p>
        </p:txBody>
      </p:sp>
      <p:sp>
        <p:nvSpPr>
          <p:cNvPr id="6159" name="Text Box 2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791201" y="4154488"/>
            <a:ext cx="627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expr</a:t>
            </a:r>
          </a:p>
        </p:txBody>
      </p:sp>
      <p:sp>
        <p:nvSpPr>
          <p:cNvPr id="6160" name="Text Box 2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934326" y="4092576"/>
            <a:ext cx="1285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assignStmt</a:t>
            </a:r>
          </a:p>
        </p:txBody>
      </p:sp>
      <p:sp>
        <p:nvSpPr>
          <p:cNvPr id="6161" name="Text Box 2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257801" y="4625976"/>
            <a:ext cx="1712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expr         expr</a:t>
            </a:r>
          </a:p>
        </p:txBody>
      </p:sp>
      <p:sp>
        <p:nvSpPr>
          <p:cNvPr id="6162" name="Text Box 2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87693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int	</a:t>
            </a:r>
          </a:p>
        </p:txBody>
      </p:sp>
      <p:sp>
        <p:nvSpPr>
          <p:cNvPr id="6163" name="Text Box 2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2641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id	</a:t>
            </a:r>
          </a:p>
        </p:txBody>
      </p:sp>
      <p:sp>
        <p:nvSpPr>
          <p:cNvPr id="6164" name="Text Box 2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851775" y="4611688"/>
            <a:ext cx="1377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id        expr</a:t>
            </a:r>
          </a:p>
        </p:txBody>
      </p:sp>
      <p:sp>
        <p:nvSpPr>
          <p:cNvPr id="6165" name="Text Box 2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2829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int	</a:t>
            </a:r>
          </a:p>
        </p:txBody>
      </p:sp>
      <p:sp>
        <p:nvSpPr>
          <p:cNvPr id="6166" name="Text Box 2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722564" y="4625976"/>
            <a:ext cx="1163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id     expr</a:t>
            </a:r>
          </a:p>
        </p:txBody>
      </p:sp>
      <p:sp>
        <p:nvSpPr>
          <p:cNvPr id="6167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4038600" y="2819400"/>
            <a:ext cx="533400" cy="268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8" name="Line 3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>
            <a:off x="3429000" y="3392488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9" name="Line 31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 flipH="1">
            <a:off x="2971800" y="4230688"/>
            <a:ext cx="381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0" name="Line 32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H="1">
            <a:off x="3200400" y="4230688"/>
            <a:ext cx="1524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1" name="Line 33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3352800" y="4230688"/>
            <a:ext cx="76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2" name="Line 35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>
            <a:off x="3352800" y="4230688"/>
            <a:ext cx="609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3" name="Line 36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3962400" y="4687888"/>
            <a:ext cx="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" name="Line 37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H="1">
            <a:off x="4953000" y="2297114"/>
            <a:ext cx="533400" cy="217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5" name="Line 38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>
            <a:off x="5486400" y="2286000"/>
            <a:ext cx="1447800" cy="573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6" name="Line 39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>
            <a:off x="2895600" y="4992688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7" name="Line 40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>
            <a:off x="3505200" y="49926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8" name="Line 42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3505200" y="54498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9" name="Line 43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>
            <a:off x="6934200" y="31638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0" name="Line 44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 flipH="1">
            <a:off x="4495800" y="3621088"/>
            <a:ext cx="24384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1" name="Line 45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 flipH="1">
            <a:off x="4419600" y="4306888"/>
            <a:ext cx="762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2" name="Line 46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 flipH="1">
            <a:off x="4953000" y="3621088"/>
            <a:ext cx="1981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3" name="Line 47"/>
          <p:cNvSpPr>
            <a:spLocks noChangeShapeType="1"/>
          </p:cNvSpPr>
          <p:nvPr>
            <p:custDataLst>
              <p:tags r:id="rId36"/>
            </p:custDataLst>
          </p:nvPr>
        </p:nvSpPr>
        <p:spPr bwMode="auto">
          <a:xfrm>
            <a:off x="4953000" y="4611688"/>
            <a:ext cx="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4" name="Line 48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 flipH="1">
            <a:off x="6172200" y="3621088"/>
            <a:ext cx="762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" name="Line 49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>
            <a:off x="6934200" y="3621088"/>
            <a:ext cx="304800" cy="205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6" name="Line 50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6934200" y="3621088"/>
            <a:ext cx="1524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7" name="Line 51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>
            <a:off x="8458200" y="39592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8" name="Line 52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flipH="1">
            <a:off x="8077200" y="4459288"/>
            <a:ext cx="3810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9" name="Line 53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8458200" y="4459288"/>
            <a:ext cx="762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0" name="Line 54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>
            <a:off x="8458200" y="4459288"/>
            <a:ext cx="457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1" name="Line 55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>
            <a:off x="8458200" y="4459288"/>
            <a:ext cx="9144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2" name="Line 56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>
            <a:off x="9372600" y="4764088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3" name="Line 57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>
            <a:off x="8991600" y="49926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4" name="Line 58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>
            <a:off x="8991600" y="5526088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" name="Line 59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>
            <a:off x="8077200" y="4992688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6" name="Line 60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 flipH="1">
            <a:off x="5715000" y="4459288"/>
            <a:ext cx="3810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7" name="Line 61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>
            <a:off x="6096000" y="4459288"/>
            <a:ext cx="457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8" name="Line 62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 flipH="1">
            <a:off x="5486400" y="4916488"/>
            <a:ext cx="762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9" name="Line 63"/>
          <p:cNvSpPr>
            <a:spLocks noChangeShapeType="1"/>
          </p:cNvSpPr>
          <p:nvPr>
            <p:custDataLst>
              <p:tags r:id="rId52"/>
            </p:custDataLst>
          </p:nvPr>
        </p:nvSpPr>
        <p:spPr bwMode="auto">
          <a:xfrm>
            <a:off x="5410200" y="5449888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0" name="Text Box 64"/>
          <p:cNvSpPr txBox="1"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64833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int	</a:t>
            </a:r>
          </a:p>
        </p:txBody>
      </p:sp>
      <p:sp>
        <p:nvSpPr>
          <p:cNvPr id="6201" name="Line 65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>
            <a:off x="6705600" y="49926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2" name="Line 66"/>
          <p:cNvSpPr>
            <a:spLocks noChangeShapeType="1"/>
          </p:cNvSpPr>
          <p:nvPr>
            <p:custDataLst>
              <p:tags r:id="rId55"/>
            </p:custDataLst>
          </p:nvPr>
        </p:nvSpPr>
        <p:spPr bwMode="auto">
          <a:xfrm>
            <a:off x="6705600" y="5526088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3" name="Line 67"/>
          <p:cNvSpPr>
            <a:spLocks noChangeShapeType="1"/>
          </p:cNvSpPr>
          <p:nvPr>
            <p:custDataLst>
              <p:tags r:id="rId56"/>
            </p:custDataLst>
          </p:nvPr>
        </p:nvSpPr>
        <p:spPr bwMode="auto">
          <a:xfrm>
            <a:off x="6096000" y="4459288"/>
            <a:ext cx="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4" name="Text Box 68"/>
          <p:cNvSpPr txBox="1"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5867400" y="685800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400" i="1" dirty="0">
                <a:solidFill>
                  <a:schemeClr val="tx2"/>
                </a:solidFill>
              </a:rPr>
              <a:t>G </a:t>
            </a:r>
            <a:endParaRPr lang="en-US" sz="9600" u="sng" dirty="0">
              <a:solidFill>
                <a:schemeClr val="tx2"/>
              </a:solidFill>
            </a:endParaRPr>
          </a:p>
        </p:txBody>
      </p:sp>
      <p:sp>
        <p:nvSpPr>
          <p:cNvPr id="6205" name="Text Box 69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1838326" y="5678488"/>
            <a:ext cx="544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400" b="1" i="1" dirty="0">
                <a:solidFill>
                  <a:schemeClr val="tx2"/>
                </a:solidFill>
              </a:rPr>
              <a:t>w </a:t>
            </a:r>
          </a:p>
        </p:txBody>
      </p:sp>
      <p:sp>
        <p:nvSpPr>
          <p:cNvPr id="6206" name="Line 70"/>
          <p:cNvSpPr>
            <a:spLocks noChangeShapeType="1"/>
          </p:cNvSpPr>
          <p:nvPr>
            <p:custDataLst>
              <p:tags r:id="rId59"/>
            </p:custDataLst>
          </p:nvPr>
        </p:nvSpPr>
        <p:spPr bwMode="auto">
          <a:xfrm>
            <a:off x="2286000" y="5907088"/>
            <a:ext cx="304800" cy="0"/>
          </a:xfrm>
          <a:prstGeom prst="line">
            <a:avLst/>
          </a:prstGeom>
          <a:noFill/>
          <a:ln w="3175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7" name="Line 71"/>
          <p:cNvSpPr>
            <a:spLocks noChangeShapeType="1"/>
          </p:cNvSpPr>
          <p:nvPr>
            <p:custDataLst>
              <p:tags r:id="rId60"/>
            </p:custDataLst>
          </p:nvPr>
        </p:nvSpPr>
        <p:spPr bwMode="auto">
          <a:xfrm>
            <a:off x="6388100" y="152400"/>
            <a:ext cx="0" cy="152400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44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D67E3-74A0-4B35-B208-747AA026B8EA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“Standard Order”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 practical reasons we want the parser to be </a:t>
            </a:r>
            <a:r>
              <a:rPr lang="en-US" i="1" dirty="0" smtClean="0">
                <a:solidFill>
                  <a:schemeClr val="tx2"/>
                </a:solidFill>
              </a:rPr>
              <a:t>deterministic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(no backtracking), and we want to examine the source program from </a:t>
            </a:r>
            <a:r>
              <a:rPr lang="en-US" i="1" dirty="0" smtClean="0">
                <a:solidFill>
                  <a:schemeClr val="tx2"/>
                </a:solidFill>
              </a:rPr>
              <a:t>left to right</a:t>
            </a:r>
            <a:r>
              <a:rPr lang="en-US" i="1" dirty="0" smtClean="0"/>
              <a:t>.</a:t>
            </a:r>
          </a:p>
          <a:p>
            <a:pPr lvl="1" eaLnBrk="1" hangingPunct="1"/>
            <a:r>
              <a:rPr lang="en-US" dirty="0" smtClean="0"/>
              <a:t>(i.e., parse the program in linear time in the order it appears in the source file)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1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5FCA7BF-F828-4FED-AF14-18959E9355DD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Orderings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/>
              <a:t>Top-down</a:t>
            </a:r>
          </a:p>
          <a:p>
            <a:pPr lvl="1" eaLnBrk="1" hangingPunct="1"/>
            <a:r>
              <a:rPr lang="en-US" sz="2400"/>
              <a:t>Start with the root</a:t>
            </a:r>
          </a:p>
          <a:p>
            <a:pPr lvl="1" eaLnBrk="1" hangingPunct="1"/>
            <a:r>
              <a:rPr lang="en-US" sz="2400"/>
              <a:t>Traverse the parse tree depth-first, left-to-right (leftmost derivation)</a:t>
            </a:r>
          </a:p>
          <a:p>
            <a:pPr lvl="1" eaLnBrk="1" hangingPunct="1"/>
            <a:r>
              <a:rPr lang="en-US" sz="2400"/>
              <a:t>LL(k)</a:t>
            </a:r>
          </a:p>
          <a:p>
            <a:pPr eaLnBrk="1" hangingPunct="1"/>
            <a:r>
              <a:rPr lang="en-US" sz="2800"/>
              <a:t>Bottom-up</a:t>
            </a:r>
          </a:p>
          <a:p>
            <a:pPr lvl="1" eaLnBrk="1" hangingPunct="1"/>
            <a:r>
              <a:rPr lang="en-US" sz="2400"/>
              <a:t>Start at leaves and build up to the root</a:t>
            </a:r>
          </a:p>
          <a:p>
            <a:pPr lvl="2" eaLnBrk="1" hangingPunct="1"/>
            <a:r>
              <a:rPr lang="en-US" sz="2000"/>
              <a:t>Effectively a rightmost derivation in reverse(!)</a:t>
            </a:r>
          </a:p>
          <a:p>
            <a:pPr lvl="1" eaLnBrk="1" hangingPunct="1"/>
            <a:r>
              <a:rPr lang="en-US" sz="2400"/>
              <a:t>LR(k) and subsets (LALR(k), SLR(k), etc.)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08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0CDA406-A078-41CD-9054-7D2E219A5AD7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“Something Useful”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At each point (node) in the traversal, perform some </a:t>
            </a:r>
            <a:r>
              <a:rPr lang="en-US" sz="2800" i="1"/>
              <a:t>semantic action</a:t>
            </a:r>
            <a:endParaRPr lang="en-US" sz="2800"/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Construct nodes of full parse tree (rare)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Construct abstract syntax tree (common)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Construct linear, lower-level representation (more common in later parts of a modern compiler)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Generate target code on the fly (1-pass compiler; not common in production compilers – can’t generate very good code in one pass – but great if you need a quick ‘n dirty working compiler)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6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F6726D3-7AA1-4800-9052-247DC0CD93AA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Context-Free Grammars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/>
              <a:t>Formally, a </a:t>
            </a:r>
            <a:r>
              <a:rPr lang="en-US" sz="2800" dirty="0">
                <a:solidFill>
                  <a:schemeClr val="tx2"/>
                </a:solidFill>
              </a:rPr>
              <a:t>grammar </a:t>
            </a:r>
            <a:r>
              <a:rPr lang="en-US" sz="2800" i="1" dirty="0">
                <a:solidFill>
                  <a:schemeClr val="tx2"/>
                </a:solidFill>
              </a:rPr>
              <a:t>G</a:t>
            </a:r>
            <a:r>
              <a:rPr lang="en-US" sz="2800" dirty="0"/>
              <a:t>  is a tuple</a:t>
            </a:r>
            <a:r>
              <a:rPr lang="en-US" sz="2800" i="1" dirty="0"/>
              <a:t> &lt;N,</a:t>
            </a:r>
            <a:r>
              <a:rPr lang="el-GR" sz="2800" dirty="0"/>
              <a:t>Σ</a:t>
            </a:r>
            <a:r>
              <a:rPr lang="en-US" sz="2800" i="1" dirty="0"/>
              <a:t>,P,S&gt; </a:t>
            </a:r>
            <a:r>
              <a:rPr lang="en-US" sz="2800" dirty="0"/>
              <a:t>where</a:t>
            </a:r>
          </a:p>
          <a:p>
            <a:pPr lvl="1" eaLnBrk="1" hangingPunct="1"/>
            <a:r>
              <a:rPr lang="en-US" sz="2400" i="1" dirty="0"/>
              <a:t>N</a:t>
            </a:r>
            <a:r>
              <a:rPr lang="en-US" sz="2400" dirty="0"/>
              <a:t>  a finite set of </a:t>
            </a:r>
            <a:r>
              <a:rPr lang="en-US" sz="2400" i="1" dirty="0">
                <a:solidFill>
                  <a:schemeClr val="tx2"/>
                </a:solidFill>
              </a:rPr>
              <a:t>non-terminal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symbols</a:t>
            </a:r>
          </a:p>
          <a:p>
            <a:pPr lvl="1" eaLnBrk="1" hangingPunct="1"/>
            <a:r>
              <a:rPr lang="el-GR" sz="2400" dirty="0"/>
              <a:t>Σ</a:t>
            </a:r>
            <a:r>
              <a:rPr lang="en-US" sz="2400" dirty="0"/>
              <a:t>  a finite set of </a:t>
            </a:r>
            <a:r>
              <a:rPr lang="en-US" sz="2400" i="1" dirty="0">
                <a:solidFill>
                  <a:schemeClr val="tx2"/>
                </a:solidFill>
              </a:rPr>
              <a:t>terminal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symbols</a:t>
            </a:r>
          </a:p>
          <a:p>
            <a:pPr lvl="1" eaLnBrk="1" hangingPunct="1"/>
            <a:r>
              <a:rPr lang="en-US" sz="2400" i="1" dirty="0"/>
              <a:t>P  </a:t>
            </a:r>
            <a:r>
              <a:rPr lang="en-US" sz="2400" dirty="0"/>
              <a:t>a finite set of </a:t>
            </a:r>
            <a:r>
              <a:rPr lang="en-US" sz="2400" i="1" dirty="0">
                <a:solidFill>
                  <a:schemeClr val="tx2"/>
                </a:solidFill>
              </a:rPr>
              <a:t>productions</a:t>
            </a:r>
          </a:p>
          <a:p>
            <a:pPr lvl="2" eaLnBrk="1" hangingPunct="1"/>
            <a:r>
              <a:rPr lang="en-US" sz="2000" dirty="0"/>
              <a:t>A subset of</a:t>
            </a:r>
            <a:r>
              <a:rPr lang="en-US" sz="2000" i="1" dirty="0"/>
              <a:t> N × </a:t>
            </a:r>
            <a:r>
              <a:rPr lang="en-US" sz="2000" dirty="0"/>
              <a:t>(</a:t>
            </a:r>
            <a:r>
              <a:rPr lang="en-US" sz="2000" i="1" dirty="0"/>
              <a:t>N  </a:t>
            </a:r>
            <a:r>
              <a:rPr lang="en-US" sz="2000" dirty="0">
                <a:sym typeface="Symbol" pitchFamily="18" charset="2"/>
              </a:rPr>
              <a:t></a:t>
            </a:r>
            <a:r>
              <a:rPr lang="en-US" sz="2000" i="1" dirty="0">
                <a:sym typeface="Symbol" pitchFamily="18" charset="2"/>
              </a:rPr>
              <a:t> </a:t>
            </a:r>
            <a:r>
              <a:rPr lang="el-GR" sz="2000" dirty="0"/>
              <a:t>Σ</a:t>
            </a:r>
            <a:r>
              <a:rPr lang="en-US" sz="2000" i="1" dirty="0"/>
              <a:t> </a:t>
            </a:r>
            <a:r>
              <a:rPr lang="en-US" sz="2000" dirty="0"/>
              <a:t>)*</a:t>
            </a:r>
          </a:p>
          <a:p>
            <a:pPr lvl="1" eaLnBrk="1" hangingPunct="1"/>
            <a:r>
              <a:rPr lang="en-US" sz="2400" i="1" dirty="0"/>
              <a:t>S</a:t>
            </a:r>
            <a:r>
              <a:rPr lang="en-US" sz="2400" dirty="0"/>
              <a:t>  the </a:t>
            </a:r>
            <a:r>
              <a:rPr lang="en-US" sz="2400" i="1" dirty="0">
                <a:solidFill>
                  <a:schemeClr val="tx2"/>
                </a:solidFill>
              </a:rPr>
              <a:t>start symbol</a:t>
            </a:r>
            <a:r>
              <a:rPr lang="en-US" sz="2400" i="1" dirty="0"/>
              <a:t>,</a:t>
            </a:r>
            <a:r>
              <a:rPr lang="en-US" sz="2400" dirty="0"/>
              <a:t> a distinguished element of </a:t>
            </a:r>
            <a:r>
              <a:rPr lang="en-US" sz="2400" i="1" dirty="0"/>
              <a:t>N</a:t>
            </a:r>
            <a:r>
              <a:rPr lang="en-US" sz="2400" dirty="0"/>
              <a:t> </a:t>
            </a:r>
            <a:endParaRPr lang="en-US" sz="2400" i="1" dirty="0"/>
          </a:p>
          <a:p>
            <a:pPr lvl="2" eaLnBrk="1" hangingPunct="1"/>
            <a:r>
              <a:rPr lang="en-US" sz="2000" dirty="0"/>
              <a:t>If not specified otherwise, this is usually assumed to be the non-terminal on the left of the first production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648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  <p:custDataLst>
              <p:tags r:id="rId2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82B8145-21B8-4164-9D24-3015E5CAF820}" type="datetime1">
              <a:rPr lang="en-US" smtClean="0"/>
              <a:t>2/24/2021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 Notations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a, b, c   elements of </a:t>
            </a:r>
            <a:r>
              <a:rPr lang="el-GR" smtClean="0"/>
              <a:t>Σ</a:t>
            </a:r>
            <a:endParaRPr lang="en-US" smtClean="0"/>
          </a:p>
          <a:p>
            <a:pPr eaLnBrk="1" hangingPunct="1"/>
            <a:r>
              <a:rPr lang="en-US" smtClean="0"/>
              <a:t>w, x, y, z   elements of </a:t>
            </a:r>
            <a:r>
              <a:rPr lang="el-GR" smtClean="0"/>
              <a:t>Σ</a:t>
            </a:r>
            <a:r>
              <a:rPr lang="en-US" smtClean="0"/>
              <a:t>*</a:t>
            </a:r>
          </a:p>
          <a:p>
            <a:pPr eaLnBrk="1" hangingPunct="1"/>
            <a:r>
              <a:rPr lang="en-US" smtClean="0"/>
              <a:t>A, B, C   elements of </a:t>
            </a:r>
            <a:r>
              <a:rPr lang="en-US" i="1" smtClean="0"/>
              <a:t>N</a:t>
            </a:r>
            <a:endParaRPr lang="en-US" smtClean="0"/>
          </a:p>
          <a:p>
            <a:pPr eaLnBrk="1" hangingPunct="1"/>
            <a:r>
              <a:rPr lang="en-US" smtClean="0"/>
              <a:t>X, Y, Z   elements of </a:t>
            </a:r>
            <a:r>
              <a:rPr lang="en-US" i="1" smtClean="0"/>
              <a:t>N</a:t>
            </a:r>
            <a:r>
              <a:rPr lang="en-US" smtClean="0"/>
              <a:t>    </a:t>
            </a:r>
            <a:r>
              <a:rPr lang="el-GR" smtClean="0"/>
              <a:t>Σ</a:t>
            </a:r>
            <a:endParaRPr lang="en-US" smtClean="0"/>
          </a:p>
          <a:p>
            <a:pPr eaLnBrk="1" hangingPunct="1"/>
            <a:r>
              <a:rPr lang="el-GR" smtClean="0">
                <a:sym typeface="Symbol" pitchFamily="18" charset="2"/>
              </a:rPr>
              <a:t></a:t>
            </a:r>
            <a:r>
              <a:rPr lang="en-US" smtClean="0">
                <a:sym typeface="Symbol" pitchFamily="18" charset="2"/>
              </a:rPr>
              <a:t>, </a:t>
            </a:r>
            <a:r>
              <a:rPr lang="el-GR" smtClean="0">
                <a:sym typeface="Symbol" pitchFamily="18" charset="2"/>
              </a:rPr>
              <a:t></a:t>
            </a:r>
            <a:r>
              <a:rPr lang="en-US" smtClean="0">
                <a:sym typeface="Symbol" pitchFamily="18" charset="2"/>
              </a:rPr>
              <a:t>, </a:t>
            </a:r>
            <a:r>
              <a:rPr lang="el-GR" smtClean="0">
                <a:sym typeface="Symbol" pitchFamily="18" charset="2"/>
              </a:rPr>
              <a:t></a:t>
            </a:r>
            <a:r>
              <a:rPr lang="en-US" smtClean="0"/>
              <a:t>   elements of (</a:t>
            </a:r>
            <a:r>
              <a:rPr lang="en-US" i="1" smtClean="0"/>
              <a:t>N</a:t>
            </a:r>
            <a:r>
              <a:rPr lang="en-US" smtClean="0"/>
              <a:t>    </a:t>
            </a:r>
            <a:r>
              <a:rPr lang="el-GR" smtClean="0"/>
              <a:t>Σ</a:t>
            </a:r>
            <a:r>
              <a:rPr lang="en-US" smtClean="0"/>
              <a:t> )*</a:t>
            </a:r>
          </a:p>
          <a:p>
            <a:pPr eaLnBrk="1" hangingPunct="1"/>
            <a:r>
              <a:rPr lang="en-US" smtClean="0"/>
              <a:t>A   </a:t>
            </a:r>
            <a:r>
              <a:rPr lang="el-GR" smtClean="0">
                <a:sym typeface="Symbol" pitchFamily="18" charset="2"/>
              </a:rPr>
              <a:t></a:t>
            </a:r>
            <a:r>
              <a:rPr lang="en-US" smtClean="0"/>
              <a:t> or A ::= </a:t>
            </a:r>
            <a:r>
              <a:rPr lang="el-GR" smtClean="0">
                <a:sym typeface="Symbol" pitchFamily="18" charset="2"/>
              </a:rPr>
              <a:t></a:t>
            </a:r>
            <a:r>
              <a:rPr lang="en-US" smtClean="0"/>
              <a:t> if &lt;A, </a:t>
            </a:r>
            <a:r>
              <a:rPr lang="el-GR" smtClean="0">
                <a:sym typeface="Symbol" pitchFamily="18" charset="2"/>
              </a:rPr>
              <a:t></a:t>
            </a:r>
            <a:r>
              <a:rPr lang="en-US" smtClean="0"/>
              <a:t>&gt; in </a:t>
            </a:r>
            <a:r>
              <a:rPr lang="en-US" i="1" smtClean="0"/>
              <a:t>P</a:t>
            </a:r>
            <a:r>
              <a:rPr lang="en-US" smtClean="0"/>
              <a:t> </a:t>
            </a:r>
            <a:endParaRPr lang="el-GR" smtClean="0"/>
          </a:p>
        </p:txBody>
      </p:sp>
      <p:graphicFrame>
        <p:nvGraphicFramePr>
          <p:cNvPr id="11271" name="Object 4"/>
          <p:cNvGraphicFramePr>
            <a:graphicFrameLocks noGrp="1" noChangeAspect="1"/>
          </p:cNvGraphicFramePr>
          <p:nvPr>
            <p:ph sz="half" idx="4294967295"/>
            <p:custDataLst>
              <p:tags r:id="rId5"/>
            </p:custDataLst>
          </p:nvPr>
        </p:nvGraphicFramePr>
        <p:xfrm>
          <a:off x="7315200" y="3886201"/>
          <a:ext cx="427038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9" imgW="164814" imgH="126780" progId="Equation.3">
                  <p:embed/>
                </p:oleObj>
              </mc:Choice>
              <mc:Fallback>
                <p:oleObj name="Equation" r:id="rId9" imgW="164814" imgH="1267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3886201"/>
                        <a:ext cx="427038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6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7421564" y="4471988"/>
          <a:ext cx="427037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11" imgW="164814" imgH="126780" progId="Equation.3">
                  <p:embed/>
                </p:oleObj>
              </mc:Choice>
              <mc:Fallback>
                <p:oleObj name="Equation" r:id="rId11" imgW="164814" imgH="1267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1564" y="4471988"/>
                        <a:ext cx="427037" cy="32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471863" y="52578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484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</TotalTime>
  <Words>1389</Words>
  <Application>Microsoft Office PowerPoint</Application>
  <PresentationFormat>Widescreen</PresentationFormat>
  <Paragraphs>294</Paragraphs>
  <Slides>32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Calibri</vt:lpstr>
      <vt:lpstr>Century Gothic</vt:lpstr>
      <vt:lpstr>Symbol</vt:lpstr>
      <vt:lpstr>Tahoma</vt:lpstr>
      <vt:lpstr>Wingdings</vt:lpstr>
      <vt:lpstr>Wingdings 3</vt:lpstr>
      <vt:lpstr>Wisp</vt:lpstr>
      <vt:lpstr>Equation</vt:lpstr>
      <vt:lpstr>Parsing &amp; Context-Free Grammars </vt:lpstr>
      <vt:lpstr>Agenda for Today</vt:lpstr>
      <vt:lpstr>Parsing</vt:lpstr>
      <vt:lpstr>Old Example </vt:lpstr>
      <vt:lpstr>“Standard Order”</vt:lpstr>
      <vt:lpstr>Common Orderings</vt:lpstr>
      <vt:lpstr>“Something Useful”</vt:lpstr>
      <vt:lpstr>Context-Free Grammars</vt:lpstr>
      <vt:lpstr>Standard Notations</vt:lpstr>
      <vt:lpstr>Derivation Relations (1)</vt:lpstr>
      <vt:lpstr>Derivation Relations (2)</vt:lpstr>
      <vt:lpstr>Languages</vt:lpstr>
      <vt:lpstr>Reduced Grammars</vt:lpstr>
      <vt:lpstr>Ambiguity</vt:lpstr>
      <vt:lpstr>Example: Ambiguous Grammar for Arithmetic Expressions</vt:lpstr>
      <vt:lpstr>Example (cont)</vt:lpstr>
      <vt:lpstr>Example (cont)</vt:lpstr>
      <vt:lpstr>Another example</vt:lpstr>
      <vt:lpstr>What’s going on here?</vt:lpstr>
      <vt:lpstr>Classic Expression Grammar</vt:lpstr>
      <vt:lpstr>Check: Derive 2 + 3 * 4</vt:lpstr>
      <vt:lpstr>Check: Derive 5 + 6 + 7</vt:lpstr>
      <vt:lpstr>Check: Derive 5 + (6 + 7)</vt:lpstr>
      <vt:lpstr>Another Classic Example</vt:lpstr>
      <vt:lpstr>One Derivation</vt:lpstr>
      <vt:lpstr>Another Derivation</vt:lpstr>
      <vt:lpstr>Solving “if” Ambiguity</vt:lpstr>
      <vt:lpstr>Resolving Ambiguity with Grammar (1)</vt:lpstr>
      <vt:lpstr>Resolving Ambiguity with Grammar (2)</vt:lpstr>
      <vt:lpstr>Parser Tools and Operators</vt:lpstr>
      <vt:lpstr>Parser Tools and Ambiguous Grammars</vt:lpstr>
      <vt:lpstr>Coming Attractions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77</cp:revision>
  <dcterms:created xsi:type="dcterms:W3CDTF">2020-06-07T14:00:41Z</dcterms:created>
  <dcterms:modified xsi:type="dcterms:W3CDTF">2021-02-24T07:14:43Z</dcterms:modified>
</cp:coreProperties>
</file>