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notesSlides/notesSlide4.xml" ContentType="application/vnd.openxmlformats-officedocument.presentationml.notesSlide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D9E1D0-C380-411B-A39B-6023620B0271}" type="datetimeFigureOut">
              <a:rPr lang="en-US" smtClean="0"/>
              <a:t>1/20/2021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45F0ED-F4D8-420C-A49A-B22A3CB39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3392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1D2690-A9C1-46B3-8DC6-27BB10A0D369}" type="datetimeFigureOut">
              <a:rPr lang="en-US" smtClean="0"/>
              <a:t>1/20/2021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F99B19-FD66-4A14-8048-2CEFAB8CA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4068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094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37675" indent="-283721" defTabSz="922094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34885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588839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42792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496746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50700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04654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58608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D3A31D28-A229-4913-A27F-7A9D01522350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21740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8FE03331-BD50-4047-8FF1-BD948BE81219}" type="slidenum">
              <a:rPr lang="en-US" smtClean="0">
                <a:latin typeface="Arial" charset="0"/>
              </a:rPr>
              <a:pPr eaLnBrk="1" hangingPunct="1"/>
              <a:t>2</a:t>
            </a:fld>
            <a:endParaRPr lang="en-US" smtClean="0">
              <a:latin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871681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99B19-FD66-4A14-8048-2CEFAB8CAC8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5355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6064C354-693F-433B-B301-06E5023BE0B5}" type="slidenum">
              <a:rPr lang="en-US" smtClean="0">
                <a:latin typeface="Arial" charset="0"/>
              </a:rPr>
              <a:pPr eaLnBrk="1" hangingPunct="1"/>
              <a:t>19</a:t>
            </a:fld>
            <a:endParaRPr lang="en-US" smtClean="0">
              <a:latin typeface="Arial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Au02: taken from one of Cooper’s slides</a:t>
            </a:r>
          </a:p>
        </p:txBody>
      </p:sp>
    </p:spTree>
    <p:extLst>
      <p:ext uri="{BB962C8B-B14F-4D97-AF65-F5344CB8AC3E}">
        <p14:creationId xmlns:p14="http://schemas.microsoft.com/office/powerpoint/2010/main" val="1191444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A59B1-E9D0-4369-9729-09EEAD005B56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C1B9-F515-4989-AD6B-E6E6654FB5D2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DDA3B-22F8-4CA7-B818-42447B0A7298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9FEB3-863A-4251-A4D1-2303111194AA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E4BF-4543-4439-A711-E70CC4B8AB06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6E81-5D3C-4FD3-9CA5-5B26601F51EF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00E24-D1C5-4981-8DA7-CD0AB0EBCB2F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D25F5-6644-4997-B4E9-F5A88FAAE5A0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A1B15-4DD7-4B3B-B386-55C3594BE73B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4442A-2EE3-4B12-9C58-FF604F4A63ED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328C0-B658-4621-A319-194A8D278298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79804-B58D-4AD0-8342-5D2AC962E022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24644-8112-44F5-A8A6-2F271B88FAC3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3E16A-B8A0-4B5F-B3DD-9A8566E88D47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C5694-A06E-4E59-9BF6-9EA55858E314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515C3-CCA6-46ED-A0F7-E8D6EEA711DE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A0C0D-D67B-4C77-BAE7-BFE2B137F6D1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" Type="http://schemas.openxmlformats.org/officeDocument/2006/relationships/tags" Target="../tags/tag93.xml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" Type="http://schemas.openxmlformats.org/officeDocument/2006/relationships/tags" Target="../tags/tag96.xml"/><Relationship Id="rId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104.xml"/><Relationship Id="rId2" Type="http://schemas.openxmlformats.org/officeDocument/2006/relationships/tags" Target="../tags/tag103.xml"/><Relationship Id="rId1" Type="http://schemas.openxmlformats.org/officeDocument/2006/relationships/tags" Target="../tags/tag102.xml"/><Relationship Id="rId4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" Type="http://schemas.openxmlformats.org/officeDocument/2006/relationships/tags" Target="../tags/tag10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tags" Target="../tags/tag10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tags" Target="../tags/tag11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122.xml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4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125.xml"/><Relationship Id="rId2" Type="http://schemas.openxmlformats.org/officeDocument/2006/relationships/tags" Target="../tags/tag124.xml"/><Relationship Id="rId1" Type="http://schemas.openxmlformats.org/officeDocument/2006/relationships/tags" Target="../tags/tag123.xml"/><Relationship Id="rId4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128.xml"/><Relationship Id="rId2" Type="http://schemas.openxmlformats.org/officeDocument/2006/relationships/tags" Target="../tags/tag127.xml"/><Relationship Id="rId1" Type="http://schemas.openxmlformats.org/officeDocument/2006/relationships/tags" Target="../tags/tag12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2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132.xml"/><Relationship Id="rId2" Type="http://schemas.openxmlformats.org/officeDocument/2006/relationships/tags" Target="../tags/tag131.xml"/><Relationship Id="rId1" Type="http://schemas.openxmlformats.org/officeDocument/2006/relationships/tags" Target="../tags/tag130.xml"/><Relationship Id="rId4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" Type="http://schemas.openxmlformats.org/officeDocument/2006/relationships/tags" Target="../tags/tag133.xml"/><Relationship Id="rId4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138.xml"/><Relationship Id="rId2" Type="http://schemas.openxmlformats.org/officeDocument/2006/relationships/tags" Target="../tags/tag137.xml"/><Relationship Id="rId1" Type="http://schemas.openxmlformats.org/officeDocument/2006/relationships/tags" Target="../tags/tag136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40.xml"/><Relationship Id="rId4" Type="http://schemas.openxmlformats.org/officeDocument/2006/relationships/tags" Target="../tags/tag13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" Type="http://schemas.openxmlformats.org/officeDocument/2006/relationships/tags" Target="../tags/tag14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4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tags" Target="../tags/tag145.xml"/><Relationship Id="rId4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9.xml"/><Relationship Id="rId1" Type="http://schemas.openxmlformats.org/officeDocument/2006/relationships/tags" Target="../tags/tag14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1.xml"/><Relationship Id="rId1" Type="http://schemas.openxmlformats.org/officeDocument/2006/relationships/tags" Target="../tags/tag15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" Type="http://schemas.openxmlformats.org/officeDocument/2006/relationships/tags" Target="../tags/tag152.xml"/><Relationship Id="rId4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157.xml"/><Relationship Id="rId2" Type="http://schemas.openxmlformats.org/officeDocument/2006/relationships/tags" Target="../tags/tag156.xml"/><Relationship Id="rId1" Type="http://schemas.openxmlformats.org/officeDocument/2006/relationships/tags" Target="../tags/tag155.xml"/><Relationship Id="rId4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160.xml"/><Relationship Id="rId2" Type="http://schemas.openxmlformats.org/officeDocument/2006/relationships/tags" Target="../tags/tag159.xml"/><Relationship Id="rId1" Type="http://schemas.openxmlformats.org/officeDocument/2006/relationships/tags" Target="../tags/tag158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tags" Target="../tags/tag21.xml"/><Relationship Id="rId18" Type="http://schemas.openxmlformats.org/officeDocument/2006/relationships/tags" Target="../tags/tag26.xml"/><Relationship Id="rId26" Type="http://schemas.openxmlformats.org/officeDocument/2006/relationships/tags" Target="../tags/tag34.xml"/><Relationship Id="rId39" Type="http://schemas.openxmlformats.org/officeDocument/2006/relationships/tags" Target="../tags/tag47.xml"/><Relationship Id="rId21" Type="http://schemas.openxmlformats.org/officeDocument/2006/relationships/tags" Target="../tags/tag29.xml"/><Relationship Id="rId34" Type="http://schemas.openxmlformats.org/officeDocument/2006/relationships/tags" Target="../tags/tag42.xml"/><Relationship Id="rId42" Type="http://schemas.openxmlformats.org/officeDocument/2006/relationships/tags" Target="../tags/tag50.xml"/><Relationship Id="rId47" Type="http://schemas.openxmlformats.org/officeDocument/2006/relationships/tags" Target="../tags/tag55.xml"/><Relationship Id="rId50" Type="http://schemas.openxmlformats.org/officeDocument/2006/relationships/tags" Target="../tags/tag58.xml"/><Relationship Id="rId55" Type="http://schemas.openxmlformats.org/officeDocument/2006/relationships/tags" Target="../tags/tag63.xml"/><Relationship Id="rId7" Type="http://schemas.openxmlformats.org/officeDocument/2006/relationships/tags" Target="../tags/tag15.xml"/><Relationship Id="rId2" Type="http://schemas.openxmlformats.org/officeDocument/2006/relationships/tags" Target="../tags/tag10.xml"/><Relationship Id="rId16" Type="http://schemas.openxmlformats.org/officeDocument/2006/relationships/tags" Target="../tags/tag24.xml"/><Relationship Id="rId20" Type="http://schemas.openxmlformats.org/officeDocument/2006/relationships/tags" Target="../tags/tag28.xml"/><Relationship Id="rId29" Type="http://schemas.openxmlformats.org/officeDocument/2006/relationships/tags" Target="../tags/tag37.xml"/><Relationship Id="rId41" Type="http://schemas.openxmlformats.org/officeDocument/2006/relationships/tags" Target="../tags/tag49.xml"/><Relationship Id="rId54" Type="http://schemas.openxmlformats.org/officeDocument/2006/relationships/tags" Target="../tags/tag62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tags" Target="../tags/tag19.xml"/><Relationship Id="rId24" Type="http://schemas.openxmlformats.org/officeDocument/2006/relationships/tags" Target="../tags/tag32.xml"/><Relationship Id="rId32" Type="http://schemas.openxmlformats.org/officeDocument/2006/relationships/tags" Target="../tags/tag40.xml"/><Relationship Id="rId37" Type="http://schemas.openxmlformats.org/officeDocument/2006/relationships/tags" Target="../tags/tag45.xml"/><Relationship Id="rId40" Type="http://schemas.openxmlformats.org/officeDocument/2006/relationships/tags" Target="../tags/tag48.xml"/><Relationship Id="rId45" Type="http://schemas.openxmlformats.org/officeDocument/2006/relationships/tags" Target="../tags/tag53.xml"/><Relationship Id="rId53" Type="http://schemas.openxmlformats.org/officeDocument/2006/relationships/tags" Target="../tags/tag61.xml"/><Relationship Id="rId58" Type="http://schemas.openxmlformats.org/officeDocument/2006/relationships/tags" Target="../tags/tag66.xml"/><Relationship Id="rId5" Type="http://schemas.openxmlformats.org/officeDocument/2006/relationships/tags" Target="../tags/tag13.xml"/><Relationship Id="rId15" Type="http://schemas.openxmlformats.org/officeDocument/2006/relationships/tags" Target="../tags/tag23.xml"/><Relationship Id="rId23" Type="http://schemas.openxmlformats.org/officeDocument/2006/relationships/tags" Target="../tags/tag31.xml"/><Relationship Id="rId28" Type="http://schemas.openxmlformats.org/officeDocument/2006/relationships/tags" Target="../tags/tag36.xml"/><Relationship Id="rId36" Type="http://schemas.openxmlformats.org/officeDocument/2006/relationships/tags" Target="../tags/tag44.xml"/><Relationship Id="rId49" Type="http://schemas.openxmlformats.org/officeDocument/2006/relationships/tags" Target="../tags/tag57.xml"/><Relationship Id="rId57" Type="http://schemas.openxmlformats.org/officeDocument/2006/relationships/tags" Target="../tags/tag65.xml"/><Relationship Id="rId61" Type="http://schemas.openxmlformats.org/officeDocument/2006/relationships/slideLayout" Target="../slideLayouts/slideLayout2.xml"/><Relationship Id="rId10" Type="http://schemas.openxmlformats.org/officeDocument/2006/relationships/tags" Target="../tags/tag18.xml"/><Relationship Id="rId19" Type="http://schemas.openxmlformats.org/officeDocument/2006/relationships/tags" Target="../tags/tag27.xml"/><Relationship Id="rId31" Type="http://schemas.openxmlformats.org/officeDocument/2006/relationships/tags" Target="../tags/tag39.xml"/><Relationship Id="rId44" Type="http://schemas.openxmlformats.org/officeDocument/2006/relationships/tags" Target="../tags/tag52.xml"/><Relationship Id="rId52" Type="http://schemas.openxmlformats.org/officeDocument/2006/relationships/tags" Target="../tags/tag60.xml"/><Relationship Id="rId60" Type="http://schemas.openxmlformats.org/officeDocument/2006/relationships/tags" Target="../tags/tag68.xml"/><Relationship Id="rId4" Type="http://schemas.openxmlformats.org/officeDocument/2006/relationships/tags" Target="../tags/tag12.xml"/><Relationship Id="rId9" Type="http://schemas.openxmlformats.org/officeDocument/2006/relationships/tags" Target="../tags/tag17.xml"/><Relationship Id="rId14" Type="http://schemas.openxmlformats.org/officeDocument/2006/relationships/tags" Target="../tags/tag22.xml"/><Relationship Id="rId22" Type="http://schemas.openxmlformats.org/officeDocument/2006/relationships/tags" Target="../tags/tag30.xml"/><Relationship Id="rId27" Type="http://schemas.openxmlformats.org/officeDocument/2006/relationships/tags" Target="../tags/tag35.xml"/><Relationship Id="rId30" Type="http://schemas.openxmlformats.org/officeDocument/2006/relationships/tags" Target="../tags/tag38.xml"/><Relationship Id="rId35" Type="http://schemas.openxmlformats.org/officeDocument/2006/relationships/tags" Target="../tags/tag43.xml"/><Relationship Id="rId43" Type="http://schemas.openxmlformats.org/officeDocument/2006/relationships/tags" Target="../tags/tag51.xml"/><Relationship Id="rId48" Type="http://schemas.openxmlformats.org/officeDocument/2006/relationships/tags" Target="../tags/tag56.xml"/><Relationship Id="rId56" Type="http://schemas.openxmlformats.org/officeDocument/2006/relationships/tags" Target="../tags/tag64.xml"/><Relationship Id="rId8" Type="http://schemas.openxmlformats.org/officeDocument/2006/relationships/tags" Target="../tags/tag16.xml"/><Relationship Id="rId51" Type="http://schemas.openxmlformats.org/officeDocument/2006/relationships/tags" Target="../tags/tag59.xml"/><Relationship Id="rId3" Type="http://schemas.openxmlformats.org/officeDocument/2006/relationships/tags" Target="../tags/tag11.xml"/><Relationship Id="rId12" Type="http://schemas.openxmlformats.org/officeDocument/2006/relationships/tags" Target="../tags/tag20.xml"/><Relationship Id="rId17" Type="http://schemas.openxmlformats.org/officeDocument/2006/relationships/tags" Target="../tags/tag25.xml"/><Relationship Id="rId25" Type="http://schemas.openxmlformats.org/officeDocument/2006/relationships/tags" Target="../tags/tag33.xml"/><Relationship Id="rId33" Type="http://schemas.openxmlformats.org/officeDocument/2006/relationships/tags" Target="../tags/tag41.xml"/><Relationship Id="rId38" Type="http://schemas.openxmlformats.org/officeDocument/2006/relationships/tags" Target="../tags/tag46.xml"/><Relationship Id="rId46" Type="http://schemas.openxmlformats.org/officeDocument/2006/relationships/tags" Target="../tags/tag54.xml"/><Relationship Id="rId59" Type="http://schemas.openxmlformats.org/officeDocument/2006/relationships/tags" Target="../tags/tag6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82.xml"/><Relationship Id="rId7" Type="http://schemas.openxmlformats.org/officeDocument/2006/relationships/tags" Target="../tags/tag86.xml"/><Relationship Id="rId2" Type="http://schemas.openxmlformats.org/officeDocument/2006/relationships/tags" Target="../tags/tag81.xml"/><Relationship Id="rId1" Type="http://schemas.openxmlformats.org/officeDocument/2006/relationships/vmlDrawing" Target="../drawings/vmlDrawing1.vml"/><Relationship Id="rId6" Type="http://schemas.openxmlformats.org/officeDocument/2006/relationships/tags" Target="../tags/tag85.xml"/><Relationship Id="rId11" Type="http://schemas.openxmlformats.org/officeDocument/2006/relationships/oleObject" Target="../embeddings/oleObject2.bin"/><Relationship Id="rId5" Type="http://schemas.openxmlformats.org/officeDocument/2006/relationships/tags" Target="../tags/tag84.xml"/><Relationship Id="rId10" Type="http://schemas.openxmlformats.org/officeDocument/2006/relationships/image" Target="../media/image1.wmf"/><Relationship Id="rId4" Type="http://schemas.openxmlformats.org/officeDocument/2006/relationships/tags" Target="../tags/tag83.xml"/><Relationship Id="rId9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15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1867437" y="2514600"/>
            <a:ext cx="9637175" cy="2262781"/>
          </a:xfrm>
        </p:spPr>
        <p:txBody>
          <a:bodyPr>
            <a:normAutofit/>
          </a:bodyPr>
          <a:lstStyle/>
          <a:p>
            <a:r>
              <a:rPr lang="en-US" sz="4000" dirty="0"/>
              <a:t>Parsing &amp; Context-Free Grammars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078" name="Rectangle 16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BCS </a:t>
            </a:r>
            <a:r>
              <a:rPr lang="en-US" dirty="0"/>
              <a:t>307 – Compiler Construction</a:t>
            </a:r>
          </a:p>
        </p:txBody>
      </p:sp>
    </p:spTree>
    <p:extLst>
      <p:ext uri="{BB962C8B-B14F-4D97-AF65-F5344CB8AC3E}">
        <p14:creationId xmlns:p14="http://schemas.microsoft.com/office/powerpoint/2010/main" val="229308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9A682EAA-1752-456F-BBE3-BD784968BCD9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1229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Derivation Relations (1)</a:t>
            </a:r>
          </a:p>
        </p:txBody>
      </p:sp>
      <p:sp>
        <p:nvSpPr>
          <p:cNvPr id="12294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l-GR" dirty="0" smtClean="0">
                <a:sym typeface="Symbol" pitchFamily="18" charset="2"/>
              </a:rPr>
              <a:t></a:t>
            </a:r>
            <a:r>
              <a:rPr lang="en-US" dirty="0" smtClean="0"/>
              <a:t> A </a:t>
            </a:r>
            <a:r>
              <a:rPr lang="el-GR" dirty="0" smtClean="0">
                <a:sym typeface="Symbol" pitchFamily="18" charset="2"/>
              </a:rPr>
              <a:t></a:t>
            </a:r>
            <a:r>
              <a:rPr lang="en-US" dirty="0" smtClean="0"/>
              <a:t> =&gt; </a:t>
            </a:r>
            <a:r>
              <a:rPr lang="el-GR" dirty="0" smtClean="0">
                <a:sym typeface="Symbol" pitchFamily="18" charset="2"/>
              </a:rPr>
              <a:t></a:t>
            </a:r>
            <a:r>
              <a:rPr lang="en-US" dirty="0" smtClean="0"/>
              <a:t> </a:t>
            </a:r>
            <a:r>
              <a:rPr lang="el-GR" dirty="0" smtClean="0">
                <a:sym typeface="Symbol" pitchFamily="18" charset="2"/>
              </a:rPr>
              <a:t></a:t>
            </a:r>
            <a:r>
              <a:rPr lang="en-US" dirty="0" smtClean="0"/>
              <a:t> </a:t>
            </a:r>
            <a:r>
              <a:rPr lang="el-GR" dirty="0" smtClean="0">
                <a:sym typeface="Symbol" pitchFamily="18" charset="2"/>
              </a:rPr>
              <a:t></a:t>
            </a:r>
            <a:r>
              <a:rPr lang="en-US" dirty="0" smtClean="0"/>
              <a:t>   </a:t>
            </a:r>
            <a:r>
              <a:rPr lang="en-US" dirty="0" err="1" smtClean="0"/>
              <a:t>iff</a:t>
            </a:r>
            <a:r>
              <a:rPr lang="en-US" dirty="0" smtClean="0"/>
              <a:t>  A ::= </a:t>
            </a:r>
            <a:r>
              <a:rPr lang="el-GR" dirty="0" smtClean="0">
                <a:sym typeface="Symbol" pitchFamily="18" charset="2"/>
              </a:rPr>
              <a:t></a:t>
            </a:r>
            <a:r>
              <a:rPr lang="en-US" dirty="0" smtClean="0"/>
              <a:t> in </a:t>
            </a:r>
            <a:r>
              <a:rPr lang="en-US" i="1" dirty="0" smtClean="0"/>
              <a:t>P</a:t>
            </a:r>
            <a:r>
              <a:rPr lang="en-US" dirty="0" smtClean="0"/>
              <a:t> </a:t>
            </a:r>
          </a:p>
          <a:p>
            <a:pPr lvl="1" eaLnBrk="1" hangingPunct="1"/>
            <a:r>
              <a:rPr lang="en-US" dirty="0" smtClean="0">
                <a:solidFill>
                  <a:schemeClr val="tx2"/>
                </a:solidFill>
              </a:rPr>
              <a:t>derives</a:t>
            </a:r>
          </a:p>
          <a:p>
            <a:pPr eaLnBrk="1" hangingPunct="1"/>
            <a:r>
              <a:rPr lang="en-US" dirty="0" smtClean="0"/>
              <a:t>A =&gt;* </a:t>
            </a:r>
            <a:r>
              <a:rPr lang="el-GR" dirty="0" smtClean="0">
                <a:sym typeface="Symbol" pitchFamily="18" charset="2"/>
              </a:rPr>
              <a:t></a:t>
            </a:r>
            <a:r>
              <a:rPr lang="en-US" dirty="0" smtClean="0"/>
              <a:t> if there is a chain of productions starting with A that generates </a:t>
            </a:r>
            <a:r>
              <a:rPr lang="el-GR" dirty="0" smtClean="0">
                <a:sym typeface="Symbol" pitchFamily="18" charset="2"/>
              </a:rPr>
              <a:t></a:t>
            </a:r>
            <a:r>
              <a:rPr lang="en-US" dirty="0" smtClean="0"/>
              <a:t> </a:t>
            </a:r>
          </a:p>
          <a:p>
            <a:pPr lvl="1" eaLnBrk="1" hangingPunct="1"/>
            <a:r>
              <a:rPr lang="en-US" dirty="0" smtClean="0"/>
              <a:t>transitive closure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7745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ACE5EEB1-050C-4A05-9316-644E3E672D46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Derivation Relations (2)</a:t>
            </a: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 A </a:t>
            </a:r>
            <a:r>
              <a:rPr lang="el-GR" dirty="0" smtClean="0">
                <a:sym typeface="Symbol" pitchFamily="18" charset="2"/>
              </a:rPr>
              <a:t></a:t>
            </a:r>
            <a:r>
              <a:rPr lang="en-US" dirty="0" smtClean="0"/>
              <a:t> =&gt;</a:t>
            </a:r>
            <a:r>
              <a:rPr lang="en-US" baseline="-25000" dirty="0" smtClean="0"/>
              <a:t>lm</a:t>
            </a:r>
            <a:r>
              <a:rPr lang="en-US" dirty="0" smtClean="0"/>
              <a:t> w </a:t>
            </a:r>
            <a:r>
              <a:rPr lang="el-GR" dirty="0" smtClean="0">
                <a:sym typeface="Symbol" pitchFamily="18" charset="2"/>
              </a:rPr>
              <a:t></a:t>
            </a:r>
            <a:r>
              <a:rPr lang="en-US" dirty="0" smtClean="0"/>
              <a:t> </a:t>
            </a:r>
            <a:r>
              <a:rPr lang="el-GR" dirty="0" smtClean="0">
                <a:sym typeface="Symbol" pitchFamily="18" charset="2"/>
              </a:rPr>
              <a:t></a:t>
            </a:r>
            <a:r>
              <a:rPr lang="en-US" dirty="0" smtClean="0"/>
              <a:t>   </a:t>
            </a:r>
            <a:r>
              <a:rPr lang="en-US" dirty="0" err="1" smtClean="0"/>
              <a:t>iff</a:t>
            </a:r>
            <a:r>
              <a:rPr lang="en-US" dirty="0" smtClean="0"/>
              <a:t> A ::= </a:t>
            </a:r>
            <a:r>
              <a:rPr lang="el-GR" dirty="0" smtClean="0">
                <a:sym typeface="Symbol" pitchFamily="18" charset="2"/>
              </a:rPr>
              <a:t></a:t>
            </a:r>
            <a:r>
              <a:rPr lang="en-US" dirty="0" smtClean="0"/>
              <a:t> in </a:t>
            </a:r>
            <a:r>
              <a:rPr lang="en-US" i="1" dirty="0" smtClean="0"/>
              <a:t>P</a:t>
            </a:r>
            <a:r>
              <a:rPr lang="en-US" dirty="0" smtClean="0"/>
              <a:t> </a:t>
            </a:r>
          </a:p>
          <a:p>
            <a:pPr lvl="1" eaLnBrk="1" hangingPunct="1"/>
            <a:r>
              <a:rPr lang="en-US" dirty="0" smtClean="0"/>
              <a:t>derives </a:t>
            </a:r>
            <a:r>
              <a:rPr lang="en-US" dirty="0" smtClean="0">
                <a:solidFill>
                  <a:schemeClr val="tx2"/>
                </a:solidFill>
              </a:rPr>
              <a:t>leftmost</a:t>
            </a:r>
          </a:p>
          <a:p>
            <a:pPr eaLnBrk="1" hangingPunct="1"/>
            <a:r>
              <a:rPr lang="el-GR" dirty="0" smtClean="0">
                <a:sym typeface="Symbol" pitchFamily="18" charset="2"/>
              </a:rPr>
              <a:t></a:t>
            </a:r>
            <a:r>
              <a:rPr lang="en-US" dirty="0" smtClean="0"/>
              <a:t> A w =&gt;</a:t>
            </a:r>
            <a:r>
              <a:rPr lang="en-US" baseline="-25000" dirty="0" err="1" smtClean="0"/>
              <a:t>rm</a:t>
            </a:r>
            <a:r>
              <a:rPr lang="en-US" dirty="0" smtClean="0"/>
              <a:t> </a:t>
            </a:r>
            <a:r>
              <a:rPr lang="el-GR" dirty="0" smtClean="0">
                <a:sym typeface="Symbol" pitchFamily="18" charset="2"/>
              </a:rPr>
              <a:t></a:t>
            </a:r>
            <a:r>
              <a:rPr lang="en-US" dirty="0" smtClean="0"/>
              <a:t> </a:t>
            </a:r>
            <a:r>
              <a:rPr lang="el-GR" dirty="0" smtClean="0">
                <a:sym typeface="Symbol" pitchFamily="18" charset="2"/>
              </a:rPr>
              <a:t></a:t>
            </a:r>
            <a:r>
              <a:rPr lang="en-US" dirty="0" smtClean="0"/>
              <a:t> w   </a:t>
            </a:r>
            <a:r>
              <a:rPr lang="en-US" dirty="0" err="1" smtClean="0"/>
              <a:t>iff</a:t>
            </a:r>
            <a:r>
              <a:rPr lang="en-US" dirty="0" smtClean="0"/>
              <a:t> A ::= </a:t>
            </a:r>
            <a:r>
              <a:rPr lang="el-GR" dirty="0" smtClean="0">
                <a:sym typeface="Symbol" pitchFamily="18" charset="2"/>
              </a:rPr>
              <a:t></a:t>
            </a:r>
            <a:r>
              <a:rPr lang="en-US" dirty="0" smtClean="0"/>
              <a:t> in </a:t>
            </a:r>
            <a:r>
              <a:rPr lang="en-US" i="1" dirty="0" smtClean="0"/>
              <a:t>P</a:t>
            </a:r>
            <a:r>
              <a:rPr lang="en-US" dirty="0" smtClean="0"/>
              <a:t> </a:t>
            </a:r>
          </a:p>
          <a:p>
            <a:pPr lvl="1" eaLnBrk="1" hangingPunct="1"/>
            <a:r>
              <a:rPr lang="en-US" dirty="0" smtClean="0"/>
              <a:t>derives </a:t>
            </a:r>
            <a:r>
              <a:rPr lang="en-US" dirty="0" smtClean="0">
                <a:solidFill>
                  <a:schemeClr val="tx2"/>
                </a:solidFill>
              </a:rPr>
              <a:t>rightmost</a:t>
            </a:r>
          </a:p>
          <a:p>
            <a:pPr eaLnBrk="1" hangingPunct="1"/>
            <a:r>
              <a:rPr lang="en-US" dirty="0" smtClean="0"/>
              <a:t>We will only be interested in leftmost and rightmost derivations – not random orderings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2020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39C3BBE0-486C-4B01-BC60-88BF0AFC6B16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Languages</a:t>
            </a:r>
          </a:p>
        </p:txBody>
      </p:sp>
      <p:sp>
        <p:nvSpPr>
          <p:cNvPr id="14342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For A in </a:t>
            </a:r>
            <a:r>
              <a:rPr lang="en-US" i="1" smtClean="0"/>
              <a:t>N</a:t>
            </a:r>
            <a:r>
              <a:rPr lang="en-US" smtClean="0"/>
              <a:t>, </a:t>
            </a:r>
            <a:r>
              <a:rPr lang="en-US" i="1" smtClean="0"/>
              <a:t>L</a:t>
            </a:r>
            <a:r>
              <a:rPr lang="en-US" smtClean="0"/>
              <a:t>(A) = { w | A =&gt;* w }</a:t>
            </a:r>
          </a:p>
          <a:p>
            <a:pPr eaLnBrk="1" hangingPunct="1"/>
            <a:r>
              <a:rPr lang="en-US" smtClean="0"/>
              <a:t>If </a:t>
            </a:r>
            <a:r>
              <a:rPr lang="en-US" i="1" smtClean="0"/>
              <a:t>S </a:t>
            </a:r>
            <a:r>
              <a:rPr lang="en-US" smtClean="0"/>
              <a:t> is the start symbol of grammar </a:t>
            </a:r>
            <a:r>
              <a:rPr lang="en-US" i="1" smtClean="0"/>
              <a:t>G,</a:t>
            </a:r>
            <a:r>
              <a:rPr lang="en-US" smtClean="0"/>
              <a:t> define </a:t>
            </a:r>
            <a:r>
              <a:rPr lang="en-US" i="1" smtClean="0"/>
              <a:t>L</a:t>
            </a:r>
            <a:r>
              <a:rPr lang="en-US" smtClean="0"/>
              <a:t>(</a:t>
            </a:r>
            <a:r>
              <a:rPr lang="en-US" i="1" smtClean="0"/>
              <a:t>G</a:t>
            </a:r>
            <a:r>
              <a:rPr lang="en-US" smtClean="0"/>
              <a:t> ) = </a:t>
            </a:r>
            <a:r>
              <a:rPr lang="en-US" i="1" smtClean="0"/>
              <a:t>L</a:t>
            </a:r>
            <a:r>
              <a:rPr lang="en-US" smtClean="0"/>
              <a:t>(</a:t>
            </a:r>
            <a:r>
              <a:rPr lang="en-US" i="1" smtClean="0"/>
              <a:t>S </a:t>
            </a:r>
            <a:r>
              <a:rPr lang="en-US" smtClean="0"/>
              <a:t>)</a:t>
            </a:r>
          </a:p>
          <a:p>
            <a:pPr lvl="1" eaLnBrk="1" hangingPunct="1"/>
            <a:r>
              <a:rPr lang="en-US" smtClean="0"/>
              <a:t>Nonterminal on the left of the first rule is taken to be the start symbol if one is not specified explicitly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6053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B9D66DBB-C4F6-4A49-83A4-B3EDD788FFAF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Reduced Grammars</a:t>
            </a: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Grammar </a:t>
            </a:r>
            <a:r>
              <a:rPr lang="en-US" i="1" dirty="0" smtClean="0"/>
              <a:t>G</a:t>
            </a:r>
            <a:r>
              <a:rPr lang="en-US" dirty="0" smtClean="0"/>
              <a:t>  is </a:t>
            </a:r>
            <a:r>
              <a:rPr lang="en-US" i="1" dirty="0" smtClean="0">
                <a:solidFill>
                  <a:schemeClr val="tx2"/>
                </a:solidFill>
              </a:rPr>
              <a:t>reduced</a:t>
            </a:r>
            <a:r>
              <a:rPr lang="en-US" i="1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/>
              <a:t>iff</a:t>
            </a:r>
            <a:r>
              <a:rPr lang="en-US" dirty="0" smtClean="0"/>
              <a:t> for every production A ::= </a:t>
            </a:r>
            <a:r>
              <a:rPr lang="el-GR" dirty="0" smtClean="0">
                <a:sym typeface="Symbol" pitchFamily="18" charset="2"/>
              </a:rPr>
              <a:t></a:t>
            </a:r>
            <a:r>
              <a:rPr lang="en-US" dirty="0" smtClean="0"/>
              <a:t> in </a:t>
            </a:r>
            <a:r>
              <a:rPr lang="en-US" i="1" dirty="0" smtClean="0"/>
              <a:t>G</a:t>
            </a:r>
            <a:r>
              <a:rPr lang="en-US" dirty="0" smtClean="0"/>
              <a:t>  there is some derivation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		 S =&gt;* x A z =&gt; x </a:t>
            </a:r>
            <a:r>
              <a:rPr lang="el-GR" dirty="0" smtClean="0">
                <a:sym typeface="Symbol" pitchFamily="18" charset="2"/>
              </a:rPr>
              <a:t></a:t>
            </a:r>
            <a:r>
              <a:rPr lang="en-US" dirty="0" smtClean="0"/>
              <a:t> z =&gt;* xyz </a:t>
            </a:r>
          </a:p>
          <a:p>
            <a:pPr lvl="1" eaLnBrk="1" hangingPunct="1"/>
            <a:r>
              <a:rPr lang="en-US" dirty="0" smtClean="0"/>
              <a:t>i.e., no production is useless</a:t>
            </a:r>
          </a:p>
          <a:p>
            <a:pPr eaLnBrk="1" hangingPunct="1"/>
            <a:r>
              <a:rPr lang="en-US" dirty="0" smtClean="0"/>
              <a:t>Convention: we will use only reduced grammars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7969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BBEA8200-195E-4730-90FC-01E80B8750D4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1638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Ambiguity</a:t>
            </a: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/>
              <a:t>Grammar </a:t>
            </a:r>
            <a:r>
              <a:rPr lang="en-US" sz="2800" i="1" dirty="0"/>
              <a:t>G</a:t>
            </a:r>
            <a:r>
              <a:rPr lang="en-US" sz="2800" dirty="0"/>
              <a:t>  is </a:t>
            </a:r>
            <a:r>
              <a:rPr lang="en-US" sz="2800" i="1" dirty="0">
                <a:solidFill>
                  <a:schemeClr val="tx2"/>
                </a:solidFill>
              </a:rPr>
              <a:t>unambiguous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 err="1"/>
              <a:t>iff</a:t>
            </a:r>
            <a:r>
              <a:rPr lang="en-US" sz="2800" dirty="0"/>
              <a:t> every </a:t>
            </a:r>
            <a:r>
              <a:rPr lang="en-US" sz="2800" i="1" dirty="0"/>
              <a:t>w</a:t>
            </a:r>
            <a:r>
              <a:rPr lang="en-US" sz="2800" dirty="0"/>
              <a:t> in </a:t>
            </a:r>
            <a:r>
              <a:rPr lang="en-US" sz="2800" i="1" dirty="0"/>
              <a:t>L</a:t>
            </a:r>
            <a:r>
              <a:rPr lang="en-US" sz="2800" dirty="0"/>
              <a:t>(</a:t>
            </a:r>
            <a:r>
              <a:rPr lang="en-US" sz="2800" i="1" dirty="0"/>
              <a:t>G</a:t>
            </a:r>
            <a:r>
              <a:rPr lang="en-US" sz="2800" dirty="0"/>
              <a:t> ) has a unique leftmost (or rightmost) derivation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Fact: unique leftmost or unique rightmost implies the other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/>
              <a:t>A grammar lacking this property is </a:t>
            </a:r>
            <a:r>
              <a:rPr lang="en-US" sz="2800" i="1" dirty="0">
                <a:solidFill>
                  <a:schemeClr val="tx2"/>
                </a:solidFill>
              </a:rPr>
              <a:t>ambiguous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Note that other grammars that generate the same language may be unambiguous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/>
              <a:t>We need unambiguous grammars for parsing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5699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CA141D3B-024E-409B-A861-3D59EAE972C1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/>
              <a:t>Example: Ambiguous Grammar for Arithmetic Expressions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	</a:t>
            </a:r>
            <a:r>
              <a:rPr lang="en-US" i="1" smtClean="0"/>
              <a:t>expr</a:t>
            </a:r>
            <a:r>
              <a:rPr lang="en-US" smtClean="0"/>
              <a:t> ::= </a:t>
            </a:r>
            <a:r>
              <a:rPr lang="en-US" i="1" smtClean="0"/>
              <a:t>expr</a:t>
            </a:r>
            <a:r>
              <a:rPr lang="en-US" smtClean="0"/>
              <a:t> + </a:t>
            </a:r>
            <a:r>
              <a:rPr lang="en-US" i="1" smtClean="0"/>
              <a:t>expr</a:t>
            </a:r>
            <a:r>
              <a:rPr lang="en-US" smtClean="0"/>
              <a:t> | </a:t>
            </a:r>
            <a:r>
              <a:rPr lang="en-US" i="1" smtClean="0"/>
              <a:t>expr</a:t>
            </a:r>
            <a:r>
              <a:rPr lang="en-US" smtClean="0"/>
              <a:t> - </a:t>
            </a:r>
            <a:r>
              <a:rPr lang="en-US" i="1" smtClean="0"/>
              <a:t>expr</a:t>
            </a:r>
            <a:r>
              <a:rPr lang="en-US" smtClean="0"/>
              <a:t> </a:t>
            </a:r>
            <a:br>
              <a:rPr lang="en-US" smtClean="0"/>
            </a:br>
            <a:r>
              <a:rPr lang="en-US" smtClean="0"/>
              <a:t>	      | </a:t>
            </a:r>
            <a:r>
              <a:rPr lang="en-US" i="1" smtClean="0"/>
              <a:t>expr</a:t>
            </a:r>
            <a:r>
              <a:rPr lang="en-US" smtClean="0"/>
              <a:t> * </a:t>
            </a:r>
            <a:r>
              <a:rPr lang="en-US" i="1" smtClean="0"/>
              <a:t>expr</a:t>
            </a:r>
            <a:r>
              <a:rPr lang="en-US" smtClean="0"/>
              <a:t> | </a:t>
            </a:r>
            <a:r>
              <a:rPr lang="en-US" i="1" smtClean="0"/>
              <a:t>expr</a:t>
            </a:r>
            <a:r>
              <a:rPr lang="en-US" smtClean="0"/>
              <a:t> / </a:t>
            </a:r>
            <a:r>
              <a:rPr lang="en-US" i="1" smtClean="0"/>
              <a:t>expr</a:t>
            </a:r>
            <a:r>
              <a:rPr lang="en-US" smtClean="0"/>
              <a:t> | </a:t>
            </a:r>
            <a:r>
              <a:rPr lang="en-US" i="1" smtClean="0"/>
              <a:t>int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	</a:t>
            </a:r>
            <a:r>
              <a:rPr lang="en-US" i="1" smtClean="0"/>
              <a:t>int</a:t>
            </a:r>
            <a:r>
              <a:rPr lang="en-US" smtClean="0"/>
              <a:t> ::= 0 | 1 | 2 | 3 | 4 | 5 | 6 | 7 | 8 | 9</a:t>
            </a:r>
          </a:p>
          <a:p>
            <a:pPr eaLnBrk="1" hangingPunct="1"/>
            <a:r>
              <a:rPr lang="en-US" smtClean="0"/>
              <a:t>Exercise: show that this is ambiguous</a:t>
            </a:r>
          </a:p>
          <a:p>
            <a:pPr lvl="1" eaLnBrk="1" hangingPunct="1"/>
            <a:r>
              <a:rPr lang="en-US" smtClean="0"/>
              <a:t>How?  Show two different leftmost or rightmost derivations for the same string</a:t>
            </a:r>
          </a:p>
          <a:p>
            <a:pPr lvl="1" eaLnBrk="1" hangingPunct="1"/>
            <a:r>
              <a:rPr lang="en-US" smtClean="0"/>
              <a:t>Equivalently: show two different parse trees for the same string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3349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8E61607A-6243-430D-BF04-6606103D39E0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18437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(cont)</a:t>
            </a:r>
          </a:p>
        </p:txBody>
      </p:sp>
      <p:sp>
        <p:nvSpPr>
          <p:cNvPr id="18438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z="2800"/>
              <a:t>Give a leftmost derivation of 2+3*4 and show the parse tree</a:t>
            </a:r>
          </a:p>
        </p:txBody>
      </p:sp>
      <p:sp>
        <p:nvSpPr>
          <p:cNvPr id="7" name="Rectangle 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432997" y="646112"/>
            <a:ext cx="472440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kern="0" dirty="0"/>
              <a:t>	</a:t>
            </a:r>
            <a:r>
              <a:rPr lang="en-US" i="1" kern="0" dirty="0" err="1"/>
              <a:t>expr</a:t>
            </a:r>
            <a:r>
              <a:rPr lang="en-US" kern="0" dirty="0"/>
              <a:t> ::= </a:t>
            </a:r>
            <a:r>
              <a:rPr lang="en-US" i="1" kern="0" dirty="0" err="1"/>
              <a:t>expr</a:t>
            </a:r>
            <a:r>
              <a:rPr lang="en-US" kern="0" dirty="0"/>
              <a:t> + </a:t>
            </a:r>
            <a:r>
              <a:rPr lang="en-US" i="1" kern="0" dirty="0" err="1"/>
              <a:t>expr</a:t>
            </a:r>
            <a:r>
              <a:rPr lang="en-US" kern="0" dirty="0"/>
              <a:t> | </a:t>
            </a:r>
            <a:r>
              <a:rPr lang="en-US" i="1" kern="0" dirty="0" err="1"/>
              <a:t>expr</a:t>
            </a:r>
            <a:r>
              <a:rPr lang="en-US" kern="0" dirty="0"/>
              <a:t> - </a:t>
            </a:r>
            <a:r>
              <a:rPr lang="en-US" i="1" kern="0" dirty="0" err="1"/>
              <a:t>expr</a:t>
            </a:r>
            <a:r>
              <a:rPr lang="en-US" kern="0" dirty="0"/>
              <a:t> </a:t>
            </a:r>
            <a:br>
              <a:rPr lang="en-US" kern="0" dirty="0"/>
            </a:br>
            <a:r>
              <a:rPr lang="en-US" kern="0" dirty="0"/>
              <a:t>	| </a:t>
            </a:r>
            <a:r>
              <a:rPr lang="en-US" i="1" kern="0" dirty="0" err="1"/>
              <a:t>expr</a:t>
            </a:r>
            <a:r>
              <a:rPr lang="en-US" kern="0" dirty="0"/>
              <a:t> * </a:t>
            </a:r>
            <a:r>
              <a:rPr lang="en-US" i="1" kern="0" dirty="0" err="1"/>
              <a:t>expr</a:t>
            </a:r>
            <a:r>
              <a:rPr lang="en-US" kern="0" dirty="0"/>
              <a:t> | </a:t>
            </a:r>
            <a:r>
              <a:rPr lang="en-US" i="1" kern="0" dirty="0" err="1"/>
              <a:t>expr</a:t>
            </a:r>
            <a:r>
              <a:rPr lang="en-US" kern="0" dirty="0"/>
              <a:t> / </a:t>
            </a:r>
            <a:r>
              <a:rPr lang="en-US" i="1" kern="0" dirty="0" err="1"/>
              <a:t>expr</a:t>
            </a:r>
            <a:r>
              <a:rPr lang="en-US" kern="0" dirty="0"/>
              <a:t> | </a:t>
            </a:r>
            <a:r>
              <a:rPr lang="en-US" i="1" kern="0" dirty="0" err="1"/>
              <a:t>int</a:t>
            </a:r>
            <a:endParaRPr lang="en-US" i="1" kern="0" dirty="0"/>
          </a:p>
          <a:p>
            <a:pPr marL="342900" indent="-342900">
              <a:spcBef>
                <a:spcPct val="20000"/>
              </a:spcBef>
              <a:defRPr/>
            </a:pPr>
            <a:r>
              <a:rPr lang="en-US" kern="0" dirty="0"/>
              <a:t>	</a:t>
            </a:r>
            <a:r>
              <a:rPr lang="en-US" i="1" kern="0" dirty="0" err="1"/>
              <a:t>int</a:t>
            </a:r>
            <a:r>
              <a:rPr lang="en-US" kern="0" dirty="0"/>
              <a:t> ::= 0 | 1 | 2 | 3 | 4 | 5 | 6 | 7 | 8 | 9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6754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D482BD3E-311B-49C9-B249-74BBC58444CD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(cont)</a:t>
            </a:r>
          </a:p>
        </p:txBody>
      </p:sp>
      <p:sp>
        <p:nvSpPr>
          <p:cNvPr id="19462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z="2800"/>
              <a:t>Give a different leftmost derivation of</a:t>
            </a:r>
            <a:br>
              <a:rPr lang="en-US" sz="2800"/>
            </a:br>
            <a:r>
              <a:rPr lang="en-US" sz="2800"/>
              <a:t>2+3*4 and show the parse tree</a:t>
            </a:r>
          </a:p>
        </p:txBody>
      </p:sp>
      <p:sp>
        <p:nvSpPr>
          <p:cNvPr id="7" name="Rectangle 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098146" y="755720"/>
            <a:ext cx="472440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kern="0" dirty="0"/>
              <a:t>	</a:t>
            </a:r>
            <a:r>
              <a:rPr lang="en-US" i="1" kern="0" dirty="0" err="1"/>
              <a:t>expr</a:t>
            </a:r>
            <a:r>
              <a:rPr lang="en-US" kern="0" dirty="0"/>
              <a:t> ::= </a:t>
            </a:r>
            <a:r>
              <a:rPr lang="en-US" i="1" kern="0" dirty="0" err="1"/>
              <a:t>expr</a:t>
            </a:r>
            <a:r>
              <a:rPr lang="en-US" kern="0" dirty="0"/>
              <a:t> + </a:t>
            </a:r>
            <a:r>
              <a:rPr lang="en-US" i="1" kern="0" dirty="0" err="1"/>
              <a:t>expr</a:t>
            </a:r>
            <a:r>
              <a:rPr lang="en-US" kern="0" dirty="0"/>
              <a:t> | </a:t>
            </a:r>
            <a:r>
              <a:rPr lang="en-US" i="1" kern="0" dirty="0" err="1"/>
              <a:t>expr</a:t>
            </a:r>
            <a:r>
              <a:rPr lang="en-US" kern="0" dirty="0"/>
              <a:t> - </a:t>
            </a:r>
            <a:r>
              <a:rPr lang="en-US" i="1" kern="0" dirty="0" err="1"/>
              <a:t>expr</a:t>
            </a:r>
            <a:r>
              <a:rPr lang="en-US" kern="0" dirty="0"/>
              <a:t> </a:t>
            </a:r>
            <a:br>
              <a:rPr lang="en-US" kern="0" dirty="0"/>
            </a:br>
            <a:r>
              <a:rPr lang="en-US" kern="0" dirty="0"/>
              <a:t>	| </a:t>
            </a:r>
            <a:r>
              <a:rPr lang="en-US" i="1" kern="0" dirty="0" err="1"/>
              <a:t>expr</a:t>
            </a:r>
            <a:r>
              <a:rPr lang="en-US" kern="0" dirty="0"/>
              <a:t> * </a:t>
            </a:r>
            <a:r>
              <a:rPr lang="en-US" i="1" kern="0" dirty="0" err="1"/>
              <a:t>expr</a:t>
            </a:r>
            <a:r>
              <a:rPr lang="en-US" kern="0" dirty="0"/>
              <a:t> | </a:t>
            </a:r>
            <a:r>
              <a:rPr lang="en-US" i="1" kern="0" dirty="0" err="1"/>
              <a:t>expr</a:t>
            </a:r>
            <a:r>
              <a:rPr lang="en-US" kern="0" dirty="0"/>
              <a:t> / </a:t>
            </a:r>
            <a:r>
              <a:rPr lang="en-US" i="1" kern="0" dirty="0" err="1"/>
              <a:t>expr</a:t>
            </a:r>
            <a:r>
              <a:rPr lang="en-US" kern="0" dirty="0"/>
              <a:t> | </a:t>
            </a:r>
            <a:r>
              <a:rPr lang="en-US" i="1" kern="0" dirty="0" err="1"/>
              <a:t>int</a:t>
            </a:r>
            <a:endParaRPr lang="en-US" i="1" kern="0" dirty="0"/>
          </a:p>
          <a:p>
            <a:pPr marL="342900" indent="-342900">
              <a:spcBef>
                <a:spcPct val="20000"/>
              </a:spcBef>
              <a:defRPr/>
            </a:pPr>
            <a:r>
              <a:rPr lang="en-US" kern="0" dirty="0"/>
              <a:t>	</a:t>
            </a:r>
            <a:r>
              <a:rPr lang="en-US" i="1" kern="0" dirty="0" err="1"/>
              <a:t>int</a:t>
            </a:r>
            <a:r>
              <a:rPr lang="en-US" kern="0" dirty="0"/>
              <a:t> ::= 0 | 1 | 2 | 3 | 4 | 5 | 6 | 7 | 8 | 9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3961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DD78B7D3-4F81-43BE-9F3C-98E12B947D83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2048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Another example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Give two different derivations of 5+6+7</a:t>
            </a:r>
          </a:p>
        </p:txBody>
      </p:sp>
      <p:sp>
        <p:nvSpPr>
          <p:cNvPr id="7" name="Rectangle 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780212" y="655497"/>
            <a:ext cx="472440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kern="0" dirty="0"/>
              <a:t>	</a:t>
            </a:r>
            <a:r>
              <a:rPr lang="en-US" i="1" kern="0" dirty="0" err="1"/>
              <a:t>expr</a:t>
            </a:r>
            <a:r>
              <a:rPr lang="en-US" kern="0" dirty="0"/>
              <a:t> ::= </a:t>
            </a:r>
            <a:r>
              <a:rPr lang="en-US" i="1" kern="0" dirty="0" err="1"/>
              <a:t>expr</a:t>
            </a:r>
            <a:r>
              <a:rPr lang="en-US" kern="0" dirty="0"/>
              <a:t> + </a:t>
            </a:r>
            <a:r>
              <a:rPr lang="en-US" i="1" kern="0" dirty="0" err="1"/>
              <a:t>expr</a:t>
            </a:r>
            <a:r>
              <a:rPr lang="en-US" kern="0" dirty="0"/>
              <a:t> | </a:t>
            </a:r>
            <a:r>
              <a:rPr lang="en-US" i="1" kern="0" dirty="0" err="1"/>
              <a:t>expr</a:t>
            </a:r>
            <a:r>
              <a:rPr lang="en-US" kern="0" dirty="0"/>
              <a:t> - </a:t>
            </a:r>
            <a:r>
              <a:rPr lang="en-US" i="1" kern="0" dirty="0" err="1"/>
              <a:t>expr</a:t>
            </a:r>
            <a:r>
              <a:rPr lang="en-US" kern="0" dirty="0"/>
              <a:t> </a:t>
            </a:r>
            <a:br>
              <a:rPr lang="en-US" kern="0" dirty="0"/>
            </a:br>
            <a:r>
              <a:rPr lang="en-US" kern="0" dirty="0"/>
              <a:t>	| </a:t>
            </a:r>
            <a:r>
              <a:rPr lang="en-US" i="1" kern="0" dirty="0" err="1"/>
              <a:t>expr</a:t>
            </a:r>
            <a:r>
              <a:rPr lang="en-US" kern="0" dirty="0"/>
              <a:t> * </a:t>
            </a:r>
            <a:r>
              <a:rPr lang="en-US" i="1" kern="0" dirty="0" err="1"/>
              <a:t>expr</a:t>
            </a:r>
            <a:r>
              <a:rPr lang="en-US" kern="0" dirty="0"/>
              <a:t> | </a:t>
            </a:r>
            <a:r>
              <a:rPr lang="en-US" i="1" kern="0" dirty="0" err="1"/>
              <a:t>expr</a:t>
            </a:r>
            <a:r>
              <a:rPr lang="en-US" kern="0" dirty="0"/>
              <a:t> / </a:t>
            </a:r>
            <a:r>
              <a:rPr lang="en-US" i="1" kern="0" dirty="0" err="1"/>
              <a:t>expr</a:t>
            </a:r>
            <a:r>
              <a:rPr lang="en-US" kern="0" dirty="0"/>
              <a:t> | </a:t>
            </a:r>
            <a:r>
              <a:rPr lang="en-US" i="1" kern="0" dirty="0" err="1"/>
              <a:t>int</a:t>
            </a:r>
            <a:endParaRPr lang="en-US" i="1" kern="0" dirty="0"/>
          </a:p>
          <a:p>
            <a:pPr marL="342900" indent="-342900">
              <a:spcBef>
                <a:spcPct val="20000"/>
              </a:spcBef>
              <a:defRPr/>
            </a:pPr>
            <a:r>
              <a:rPr lang="en-US" kern="0" dirty="0"/>
              <a:t>	</a:t>
            </a:r>
            <a:r>
              <a:rPr lang="en-US" i="1" kern="0" dirty="0" err="1"/>
              <a:t>int</a:t>
            </a:r>
            <a:r>
              <a:rPr lang="en-US" kern="0" dirty="0"/>
              <a:t> ::= 0 | 1 | 2 | 3 | 4 | 5 | 6 | 7 | 8 | 9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649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7F685B7A-B89B-4001-BBF8-6A4DB6494EBB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2150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What’s going on here?</a:t>
            </a:r>
          </a:p>
        </p:txBody>
      </p:sp>
      <p:sp>
        <p:nvSpPr>
          <p:cNvPr id="21510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The grammar has no notion of precedence or associatively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Solution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Create a non-terminal for each level of precedence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Isolate the corresponding part of the grammar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Force the parser to recognize higher precedence subexpressions first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861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4FF6AB1D-7937-4AB5-A773-4BBA808508CE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Agenda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Parsing overview</a:t>
            </a:r>
          </a:p>
          <a:p>
            <a:r>
              <a:rPr lang="en-US" dirty="0"/>
              <a:t>Context free grammars </a:t>
            </a:r>
          </a:p>
          <a:p>
            <a:r>
              <a:rPr lang="en-US" dirty="0"/>
              <a:t>Ambiguous grammars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12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2FEDBD86-F856-409F-B2C3-CC8791C75363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2253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Classic Expression Grammar</a:t>
            </a:r>
          </a:p>
        </p:txBody>
      </p:sp>
      <p:sp>
        <p:nvSpPr>
          <p:cNvPr id="22534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800" i="1"/>
              <a:t>expr</a:t>
            </a:r>
            <a:r>
              <a:rPr lang="en-US" sz="2800"/>
              <a:t> ::= </a:t>
            </a:r>
            <a:r>
              <a:rPr lang="en-US" sz="2800" i="1"/>
              <a:t>expr</a:t>
            </a:r>
            <a:r>
              <a:rPr lang="en-US" sz="2800"/>
              <a:t> + </a:t>
            </a:r>
            <a:r>
              <a:rPr lang="en-US" sz="2800" i="1"/>
              <a:t>term</a:t>
            </a:r>
            <a:r>
              <a:rPr lang="en-US" sz="2800"/>
              <a:t> | </a:t>
            </a:r>
            <a:r>
              <a:rPr lang="en-US" sz="2800" i="1"/>
              <a:t>expr</a:t>
            </a:r>
            <a:r>
              <a:rPr lang="en-US" sz="2800"/>
              <a:t> – </a:t>
            </a:r>
            <a:r>
              <a:rPr lang="en-US" sz="2800" i="1"/>
              <a:t>term</a:t>
            </a:r>
            <a:r>
              <a:rPr lang="en-US" sz="2800"/>
              <a:t> | </a:t>
            </a:r>
            <a:r>
              <a:rPr lang="en-US" sz="2800" i="1"/>
              <a:t>term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i="1"/>
              <a:t>term</a:t>
            </a:r>
            <a:r>
              <a:rPr lang="en-US" sz="2800"/>
              <a:t> ::= </a:t>
            </a:r>
            <a:r>
              <a:rPr lang="en-US" sz="2800" i="1"/>
              <a:t>term</a:t>
            </a:r>
            <a:r>
              <a:rPr lang="en-US" sz="2800"/>
              <a:t> * </a:t>
            </a:r>
            <a:r>
              <a:rPr lang="en-US" sz="2800" i="1"/>
              <a:t>factor</a:t>
            </a:r>
            <a:r>
              <a:rPr lang="en-US" sz="2800"/>
              <a:t> | </a:t>
            </a:r>
            <a:r>
              <a:rPr lang="en-US" sz="2800" i="1"/>
              <a:t>term</a:t>
            </a:r>
            <a:r>
              <a:rPr lang="en-US" sz="2800"/>
              <a:t> / </a:t>
            </a:r>
            <a:r>
              <a:rPr lang="en-US" sz="2800" i="1"/>
              <a:t>factor</a:t>
            </a:r>
            <a:r>
              <a:rPr lang="en-US" sz="2800"/>
              <a:t> | </a:t>
            </a:r>
            <a:r>
              <a:rPr lang="en-US" sz="2800" i="1"/>
              <a:t>factor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i="1"/>
              <a:t>factor</a:t>
            </a:r>
            <a:r>
              <a:rPr lang="en-US" sz="2800"/>
              <a:t> ::= </a:t>
            </a:r>
            <a:r>
              <a:rPr lang="en-US" sz="2800" i="1"/>
              <a:t>int</a:t>
            </a:r>
            <a:r>
              <a:rPr lang="en-US" sz="2800"/>
              <a:t> | ( </a:t>
            </a:r>
            <a:r>
              <a:rPr lang="en-US" sz="2800" i="1"/>
              <a:t>expr</a:t>
            </a:r>
            <a:r>
              <a:rPr lang="en-US" sz="2800"/>
              <a:t> )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i="1"/>
              <a:t>int</a:t>
            </a:r>
            <a:r>
              <a:rPr lang="en-US" sz="2800"/>
              <a:t> ::= 0 | 1 | 2 | 3 | 4 | 5 | 6 | 7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4568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498AA2B8-A9E4-4EDF-9311-4CE3F42D3F27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23557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Derive 2 + 3 * 4</a:t>
            </a:r>
          </a:p>
        </p:txBody>
      </p:sp>
      <p:sp>
        <p:nvSpPr>
          <p:cNvPr id="6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591300" y="1905000"/>
            <a:ext cx="3770312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1400" i="1" kern="0" dirty="0" err="1"/>
              <a:t>expr</a:t>
            </a:r>
            <a:r>
              <a:rPr lang="en-US" sz="1400" kern="0" dirty="0"/>
              <a:t> ::= </a:t>
            </a:r>
            <a:r>
              <a:rPr lang="en-US" sz="1400" i="1" kern="0" dirty="0" err="1"/>
              <a:t>expr</a:t>
            </a:r>
            <a:r>
              <a:rPr lang="en-US" sz="1400" kern="0" dirty="0"/>
              <a:t> + </a:t>
            </a:r>
            <a:r>
              <a:rPr lang="en-US" sz="1400" i="1" kern="0" dirty="0"/>
              <a:t>term</a:t>
            </a:r>
            <a:r>
              <a:rPr lang="en-US" sz="1400" kern="0" dirty="0"/>
              <a:t> | </a:t>
            </a:r>
            <a:r>
              <a:rPr lang="en-US" sz="1400" i="1" kern="0" dirty="0" err="1"/>
              <a:t>expr</a:t>
            </a:r>
            <a:r>
              <a:rPr lang="en-US" sz="1400" kern="0" dirty="0"/>
              <a:t> – </a:t>
            </a:r>
            <a:r>
              <a:rPr lang="en-US" sz="1400" i="1" kern="0" dirty="0"/>
              <a:t>term</a:t>
            </a:r>
            <a:r>
              <a:rPr lang="en-US" sz="1400" kern="0" dirty="0"/>
              <a:t> | </a:t>
            </a:r>
            <a:r>
              <a:rPr lang="en-US" sz="1400" i="1" kern="0" dirty="0"/>
              <a:t>term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1400" i="1" kern="0" dirty="0"/>
              <a:t>term</a:t>
            </a:r>
            <a:r>
              <a:rPr lang="en-US" sz="1400" kern="0" dirty="0"/>
              <a:t> ::= </a:t>
            </a:r>
            <a:r>
              <a:rPr lang="en-US" sz="1400" i="1" kern="0" dirty="0"/>
              <a:t>term</a:t>
            </a:r>
            <a:r>
              <a:rPr lang="en-US" sz="1400" kern="0" dirty="0"/>
              <a:t> * </a:t>
            </a:r>
            <a:r>
              <a:rPr lang="en-US" sz="1400" i="1" kern="0" dirty="0"/>
              <a:t>factor</a:t>
            </a:r>
            <a:r>
              <a:rPr lang="en-US" sz="1400" kern="0" dirty="0"/>
              <a:t> | </a:t>
            </a:r>
            <a:r>
              <a:rPr lang="en-US" sz="1400" i="1" kern="0" dirty="0"/>
              <a:t>term</a:t>
            </a:r>
            <a:r>
              <a:rPr lang="en-US" sz="1400" kern="0" dirty="0"/>
              <a:t> / </a:t>
            </a:r>
            <a:r>
              <a:rPr lang="en-US" sz="1400" i="1" kern="0" dirty="0"/>
              <a:t>factor</a:t>
            </a:r>
            <a:r>
              <a:rPr lang="en-US" sz="1400" kern="0" dirty="0"/>
              <a:t> | </a:t>
            </a:r>
            <a:r>
              <a:rPr lang="en-US" sz="1400" i="1" kern="0" dirty="0"/>
              <a:t>factor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1400" i="1" kern="0" dirty="0"/>
              <a:t>factor</a:t>
            </a:r>
            <a:r>
              <a:rPr lang="en-US" sz="1400" kern="0" dirty="0"/>
              <a:t> ::= </a:t>
            </a:r>
            <a:r>
              <a:rPr lang="en-US" sz="1400" i="1" kern="0" dirty="0" err="1"/>
              <a:t>int</a:t>
            </a:r>
            <a:r>
              <a:rPr lang="en-US" sz="1400" kern="0" dirty="0"/>
              <a:t> | ( </a:t>
            </a:r>
            <a:r>
              <a:rPr lang="en-US" sz="1400" i="1" kern="0" dirty="0" err="1"/>
              <a:t>expr</a:t>
            </a:r>
            <a:r>
              <a:rPr lang="en-US" sz="1400" kern="0" dirty="0"/>
              <a:t> )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1400" i="1" kern="0" dirty="0" err="1"/>
              <a:t>int</a:t>
            </a:r>
            <a:r>
              <a:rPr lang="en-US" sz="1400" kern="0" dirty="0"/>
              <a:t> ::= 0 | 1 | 2 | 3 | 4 | 5 | 6 | 7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5482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4384A12C-D673-4491-800D-CECC3EAD52E5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Check: Derive 5 + 6 + 7</a:t>
            </a:r>
          </a:p>
        </p:txBody>
      </p:sp>
      <p:sp>
        <p:nvSpPr>
          <p:cNvPr id="24582" name="Rectangle 4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z="2400"/>
              <a:t>Note interaction between left- vs right-recursive rules and resulting associativity</a:t>
            </a:r>
          </a:p>
        </p:txBody>
      </p:sp>
      <p:sp>
        <p:nvSpPr>
          <p:cNvPr id="7" name="Rectangle 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164441" y="1461364"/>
            <a:ext cx="3770312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1400" i="1" kern="0" dirty="0" err="1"/>
              <a:t>expr</a:t>
            </a:r>
            <a:r>
              <a:rPr lang="en-US" sz="1400" kern="0" dirty="0"/>
              <a:t> ::= </a:t>
            </a:r>
            <a:r>
              <a:rPr lang="en-US" sz="1400" i="1" kern="0" dirty="0" err="1"/>
              <a:t>expr</a:t>
            </a:r>
            <a:r>
              <a:rPr lang="en-US" sz="1400" kern="0" dirty="0"/>
              <a:t> + </a:t>
            </a:r>
            <a:r>
              <a:rPr lang="en-US" sz="1400" i="1" kern="0" dirty="0"/>
              <a:t>term</a:t>
            </a:r>
            <a:r>
              <a:rPr lang="en-US" sz="1400" kern="0" dirty="0"/>
              <a:t> | </a:t>
            </a:r>
            <a:r>
              <a:rPr lang="en-US" sz="1400" i="1" kern="0" dirty="0" err="1"/>
              <a:t>expr</a:t>
            </a:r>
            <a:r>
              <a:rPr lang="en-US" sz="1400" kern="0" dirty="0"/>
              <a:t> – </a:t>
            </a:r>
            <a:r>
              <a:rPr lang="en-US" sz="1400" i="1" kern="0" dirty="0"/>
              <a:t>term</a:t>
            </a:r>
            <a:r>
              <a:rPr lang="en-US" sz="1400" kern="0" dirty="0"/>
              <a:t> | </a:t>
            </a:r>
            <a:r>
              <a:rPr lang="en-US" sz="1400" i="1" kern="0" dirty="0"/>
              <a:t>term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1400" i="1" kern="0" dirty="0"/>
              <a:t>term</a:t>
            </a:r>
            <a:r>
              <a:rPr lang="en-US" sz="1400" kern="0" dirty="0"/>
              <a:t> ::= </a:t>
            </a:r>
            <a:r>
              <a:rPr lang="en-US" sz="1400" i="1" kern="0" dirty="0"/>
              <a:t>term</a:t>
            </a:r>
            <a:r>
              <a:rPr lang="en-US" sz="1400" kern="0" dirty="0"/>
              <a:t> * </a:t>
            </a:r>
            <a:r>
              <a:rPr lang="en-US" sz="1400" i="1" kern="0" dirty="0"/>
              <a:t>factor</a:t>
            </a:r>
            <a:r>
              <a:rPr lang="en-US" sz="1400" kern="0" dirty="0"/>
              <a:t> | </a:t>
            </a:r>
            <a:r>
              <a:rPr lang="en-US" sz="1400" i="1" kern="0" dirty="0"/>
              <a:t>term</a:t>
            </a:r>
            <a:r>
              <a:rPr lang="en-US" sz="1400" kern="0" dirty="0"/>
              <a:t> / </a:t>
            </a:r>
            <a:r>
              <a:rPr lang="en-US" sz="1400" i="1" kern="0" dirty="0"/>
              <a:t>factor</a:t>
            </a:r>
            <a:r>
              <a:rPr lang="en-US" sz="1400" kern="0" dirty="0"/>
              <a:t> | </a:t>
            </a:r>
            <a:r>
              <a:rPr lang="en-US" sz="1400" i="1" kern="0" dirty="0"/>
              <a:t>factor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1400" i="1" kern="0" dirty="0"/>
              <a:t>factor</a:t>
            </a:r>
            <a:r>
              <a:rPr lang="en-US" sz="1400" kern="0" dirty="0"/>
              <a:t> ::= </a:t>
            </a:r>
            <a:r>
              <a:rPr lang="en-US" sz="1400" i="1" kern="0" dirty="0" err="1"/>
              <a:t>int</a:t>
            </a:r>
            <a:r>
              <a:rPr lang="en-US" sz="1400" kern="0" dirty="0"/>
              <a:t> | ( </a:t>
            </a:r>
            <a:r>
              <a:rPr lang="en-US" sz="1400" i="1" kern="0" dirty="0" err="1"/>
              <a:t>expr</a:t>
            </a:r>
            <a:r>
              <a:rPr lang="en-US" sz="1400" kern="0" dirty="0"/>
              <a:t> )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1400" i="1" kern="0" dirty="0" err="1"/>
              <a:t>int</a:t>
            </a:r>
            <a:r>
              <a:rPr lang="en-US" sz="1400" kern="0" dirty="0"/>
              <a:t> ::= 0 | 1 | 2 | 3 | 4 | 5 | 6 | 7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8173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9724FAD9-2E14-450A-9BAC-3CFCF19A1D23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Check: Derive 5 + (6 + 7)</a:t>
            </a:r>
          </a:p>
        </p:txBody>
      </p:sp>
      <p:sp>
        <p:nvSpPr>
          <p:cNvPr id="6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910567" y="1738648"/>
            <a:ext cx="3770312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1400" i="1" kern="0" dirty="0" err="1"/>
              <a:t>expr</a:t>
            </a:r>
            <a:r>
              <a:rPr lang="en-US" sz="1400" kern="0" dirty="0"/>
              <a:t> ::= </a:t>
            </a:r>
            <a:r>
              <a:rPr lang="en-US" sz="1400" i="1" kern="0" dirty="0" err="1"/>
              <a:t>expr</a:t>
            </a:r>
            <a:r>
              <a:rPr lang="en-US" sz="1400" kern="0" dirty="0"/>
              <a:t> + </a:t>
            </a:r>
            <a:r>
              <a:rPr lang="en-US" sz="1400" i="1" kern="0" dirty="0"/>
              <a:t>term</a:t>
            </a:r>
            <a:r>
              <a:rPr lang="en-US" sz="1400" kern="0" dirty="0"/>
              <a:t> | </a:t>
            </a:r>
            <a:r>
              <a:rPr lang="en-US" sz="1400" i="1" kern="0" dirty="0" err="1"/>
              <a:t>expr</a:t>
            </a:r>
            <a:r>
              <a:rPr lang="en-US" sz="1400" kern="0" dirty="0"/>
              <a:t> – </a:t>
            </a:r>
            <a:r>
              <a:rPr lang="en-US" sz="1400" i="1" kern="0" dirty="0"/>
              <a:t>term</a:t>
            </a:r>
            <a:r>
              <a:rPr lang="en-US" sz="1400" kern="0" dirty="0"/>
              <a:t> | </a:t>
            </a:r>
            <a:r>
              <a:rPr lang="en-US" sz="1400" i="1" kern="0" dirty="0"/>
              <a:t>term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1400" i="1" kern="0" dirty="0"/>
              <a:t>term</a:t>
            </a:r>
            <a:r>
              <a:rPr lang="en-US" sz="1400" kern="0" dirty="0"/>
              <a:t> ::= </a:t>
            </a:r>
            <a:r>
              <a:rPr lang="en-US" sz="1400" i="1" kern="0" dirty="0"/>
              <a:t>term</a:t>
            </a:r>
            <a:r>
              <a:rPr lang="en-US" sz="1400" kern="0" dirty="0"/>
              <a:t> * </a:t>
            </a:r>
            <a:r>
              <a:rPr lang="en-US" sz="1400" i="1" kern="0" dirty="0"/>
              <a:t>factor</a:t>
            </a:r>
            <a:r>
              <a:rPr lang="en-US" sz="1400" kern="0" dirty="0"/>
              <a:t> | </a:t>
            </a:r>
            <a:r>
              <a:rPr lang="en-US" sz="1400" i="1" kern="0" dirty="0"/>
              <a:t>term</a:t>
            </a:r>
            <a:r>
              <a:rPr lang="en-US" sz="1400" kern="0" dirty="0"/>
              <a:t> / </a:t>
            </a:r>
            <a:r>
              <a:rPr lang="en-US" sz="1400" i="1" kern="0" dirty="0"/>
              <a:t>factor</a:t>
            </a:r>
            <a:r>
              <a:rPr lang="en-US" sz="1400" kern="0" dirty="0"/>
              <a:t> | </a:t>
            </a:r>
            <a:r>
              <a:rPr lang="en-US" sz="1400" i="1" kern="0" dirty="0"/>
              <a:t>factor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1400" i="1" kern="0" dirty="0"/>
              <a:t>factor</a:t>
            </a:r>
            <a:r>
              <a:rPr lang="en-US" sz="1400" kern="0" dirty="0"/>
              <a:t> ::= </a:t>
            </a:r>
            <a:r>
              <a:rPr lang="en-US" sz="1400" i="1" kern="0" dirty="0" err="1"/>
              <a:t>int</a:t>
            </a:r>
            <a:r>
              <a:rPr lang="en-US" sz="1400" kern="0" dirty="0"/>
              <a:t> | ( </a:t>
            </a:r>
            <a:r>
              <a:rPr lang="en-US" sz="1400" i="1" kern="0" dirty="0" err="1"/>
              <a:t>expr</a:t>
            </a:r>
            <a:r>
              <a:rPr lang="en-US" sz="1400" kern="0" dirty="0"/>
              <a:t> )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1400" i="1" kern="0" dirty="0" err="1"/>
              <a:t>int</a:t>
            </a:r>
            <a:r>
              <a:rPr lang="en-US" sz="1400" kern="0" dirty="0"/>
              <a:t> ::= 0 | 1 | 2 | 3 | 4 | 5 | 6 | 7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6956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8598E662-B0FC-42E6-BC86-D9E33952776B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2662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Another Classic Example</a:t>
            </a:r>
          </a:p>
        </p:txBody>
      </p:sp>
      <p:sp>
        <p:nvSpPr>
          <p:cNvPr id="26630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Grammar for conditional statements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i="1" dirty="0" err="1"/>
              <a:t>s</a:t>
            </a:r>
            <a:r>
              <a:rPr lang="en-US" i="1" dirty="0" err="1" smtClean="0"/>
              <a:t>tmt</a:t>
            </a:r>
            <a:r>
              <a:rPr lang="en-US" dirty="0" smtClean="0"/>
              <a:t> ::= if ( </a:t>
            </a:r>
            <a:r>
              <a:rPr lang="en-US" i="1" dirty="0" err="1" smtClean="0"/>
              <a:t>cond</a:t>
            </a:r>
            <a:r>
              <a:rPr lang="en-US" dirty="0" smtClean="0"/>
              <a:t> ) </a:t>
            </a:r>
            <a:r>
              <a:rPr lang="en-US" i="1" dirty="0" err="1" smtClean="0"/>
              <a:t>stmt</a:t>
            </a:r>
            <a:endParaRPr lang="en-US" i="1" dirty="0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dirty="0" smtClean="0"/>
              <a:t>	  </a:t>
            </a:r>
            <a:r>
              <a:rPr lang="en-US" dirty="0"/>
              <a:t> </a:t>
            </a:r>
            <a:r>
              <a:rPr lang="en-US" dirty="0" smtClean="0"/>
              <a:t>     | if ( </a:t>
            </a:r>
            <a:r>
              <a:rPr lang="en-US" i="1" dirty="0" err="1" smtClean="0"/>
              <a:t>cond</a:t>
            </a:r>
            <a:r>
              <a:rPr lang="en-US" dirty="0" smtClean="0"/>
              <a:t> ) </a:t>
            </a:r>
            <a:r>
              <a:rPr lang="en-US" i="1" dirty="0" err="1" smtClean="0"/>
              <a:t>stmt</a:t>
            </a:r>
            <a:r>
              <a:rPr lang="en-US" i="1" dirty="0" smtClean="0"/>
              <a:t> </a:t>
            </a:r>
            <a:r>
              <a:rPr lang="en-US" dirty="0" smtClean="0"/>
              <a:t> else </a:t>
            </a:r>
            <a:r>
              <a:rPr lang="en-US" i="1" dirty="0" err="1" smtClean="0"/>
              <a:t>stmt</a:t>
            </a:r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Exercise: show that this is ambiguous</a:t>
            </a:r>
          </a:p>
          <a:p>
            <a:pPr lvl="2" eaLnBrk="1" hangingPunct="1"/>
            <a:r>
              <a:rPr lang="en-US" dirty="0" smtClean="0"/>
              <a:t>How?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0636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0373892F-22F4-4AC5-BAFD-0F349BA0982A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One Derivation</a:t>
            </a:r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endParaRPr lang="en-US" sz="2400"/>
          </a:p>
          <a:p>
            <a:pPr eaLnBrk="1" hangingPunct="1"/>
            <a:endParaRPr lang="en-US" sz="2400"/>
          </a:p>
          <a:p>
            <a:pPr eaLnBrk="1" hangingPunct="1"/>
            <a:endParaRPr lang="en-US" sz="2400"/>
          </a:p>
          <a:p>
            <a:pPr eaLnBrk="1" hangingPunct="1">
              <a:buFont typeface="Wingdings" pitchFamily="2" charset="2"/>
              <a:buNone/>
            </a:pPr>
            <a:r>
              <a:rPr lang="en-US" sz="2400"/>
              <a:t>	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/>
              <a:t>	</a:t>
            </a:r>
          </a:p>
          <a:p>
            <a:pPr eaLnBrk="1" hangingPunct="1">
              <a:buFont typeface="Wingdings" pitchFamily="2" charset="2"/>
              <a:buNone/>
            </a:pPr>
            <a:endParaRPr lang="en-US" sz="2400"/>
          </a:p>
          <a:p>
            <a:pPr eaLnBrk="1" hangingPunct="1">
              <a:buFont typeface="Wingdings" pitchFamily="2" charset="2"/>
              <a:buNone/>
            </a:pPr>
            <a:endParaRPr lang="en-US" sz="2400"/>
          </a:p>
          <a:p>
            <a:pPr eaLnBrk="1" hangingPunct="1">
              <a:buFont typeface="Wingdings" pitchFamily="2" charset="2"/>
              <a:buNone/>
            </a:pPr>
            <a:endParaRPr lang="en-US" sz="2400"/>
          </a:p>
          <a:p>
            <a:pPr eaLnBrk="1" hangingPunct="1">
              <a:buFont typeface="Wingdings" pitchFamily="2" charset="2"/>
              <a:buNone/>
            </a:pPr>
            <a:r>
              <a:rPr lang="en-US" sz="2400"/>
              <a:t>if  (  </a:t>
            </a:r>
            <a:r>
              <a:rPr lang="en-US" sz="2400" i="1"/>
              <a:t>cond</a:t>
            </a:r>
            <a:r>
              <a:rPr lang="en-US" sz="2400"/>
              <a:t>   )    if   (  </a:t>
            </a:r>
            <a:r>
              <a:rPr lang="en-US" sz="2400" i="1"/>
              <a:t>cond  </a:t>
            </a:r>
            <a:r>
              <a:rPr lang="en-US" sz="2400"/>
              <a:t> )    </a:t>
            </a:r>
            <a:r>
              <a:rPr lang="en-US" sz="2400" i="1"/>
              <a:t>stmt</a:t>
            </a:r>
            <a:r>
              <a:rPr lang="en-US" sz="2400"/>
              <a:t>     else    </a:t>
            </a:r>
            <a:r>
              <a:rPr lang="en-US" sz="2400" i="1"/>
              <a:t>stmt</a:t>
            </a:r>
            <a:endParaRPr lang="en-US" sz="2400"/>
          </a:p>
        </p:txBody>
      </p:sp>
      <p:sp>
        <p:nvSpPr>
          <p:cNvPr id="27655" name="Text 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022725" y="1022351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7656" name="Text Box 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854678" y="1492250"/>
            <a:ext cx="43926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lvl="1" algn="l" eaLnBrk="1" hangingPunct="1"/>
            <a:r>
              <a:rPr lang="en-US" i="1" dirty="0" err="1"/>
              <a:t>stmt</a:t>
            </a:r>
            <a:r>
              <a:rPr lang="en-US" dirty="0"/>
              <a:t> ::= if ( </a:t>
            </a:r>
            <a:r>
              <a:rPr lang="en-US" i="1" dirty="0" err="1"/>
              <a:t>cond</a:t>
            </a:r>
            <a:r>
              <a:rPr lang="en-US" dirty="0"/>
              <a:t> ) </a:t>
            </a:r>
            <a:r>
              <a:rPr lang="en-US" i="1" dirty="0" err="1"/>
              <a:t>stmt</a:t>
            </a:r>
            <a:endParaRPr lang="en-US" i="1" dirty="0"/>
          </a:p>
          <a:p>
            <a:pPr lvl="1" eaLnBrk="1" hangingPunct="1"/>
            <a:r>
              <a:rPr lang="en-US" dirty="0"/>
              <a:t>       | if ( </a:t>
            </a:r>
            <a:r>
              <a:rPr lang="en-US" i="1" dirty="0" err="1"/>
              <a:t>cond</a:t>
            </a:r>
            <a:r>
              <a:rPr lang="en-US" dirty="0"/>
              <a:t> ) </a:t>
            </a:r>
            <a:r>
              <a:rPr lang="en-US" i="1" dirty="0" err="1"/>
              <a:t>stmt</a:t>
            </a:r>
            <a:r>
              <a:rPr lang="en-US" dirty="0"/>
              <a:t>  else </a:t>
            </a:r>
            <a:r>
              <a:rPr lang="en-US" i="1" dirty="0" err="1"/>
              <a:t>stmt</a:t>
            </a:r>
            <a:endParaRPr lang="en-US"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0458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11D2F72B-CAA2-4D0E-9BD3-C898E123F4C9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28677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Another Derivation</a:t>
            </a:r>
          </a:p>
        </p:txBody>
      </p:sp>
      <p:sp>
        <p:nvSpPr>
          <p:cNvPr id="28678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endParaRPr lang="en-US" sz="2400"/>
          </a:p>
          <a:p>
            <a:pPr eaLnBrk="1" hangingPunct="1"/>
            <a:endParaRPr lang="en-US" sz="2400"/>
          </a:p>
          <a:p>
            <a:pPr eaLnBrk="1" hangingPunct="1"/>
            <a:endParaRPr lang="en-US" sz="2400"/>
          </a:p>
          <a:p>
            <a:pPr eaLnBrk="1" hangingPunct="1">
              <a:buFont typeface="Wingdings" pitchFamily="2" charset="2"/>
              <a:buNone/>
            </a:pPr>
            <a:r>
              <a:rPr lang="en-US" sz="2400"/>
              <a:t>	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/>
              <a:t>	</a:t>
            </a:r>
          </a:p>
          <a:p>
            <a:pPr eaLnBrk="1" hangingPunct="1">
              <a:buFont typeface="Wingdings" pitchFamily="2" charset="2"/>
              <a:buNone/>
            </a:pPr>
            <a:endParaRPr lang="en-US" sz="2400"/>
          </a:p>
          <a:p>
            <a:pPr eaLnBrk="1" hangingPunct="1">
              <a:buFont typeface="Wingdings" pitchFamily="2" charset="2"/>
              <a:buNone/>
            </a:pPr>
            <a:endParaRPr lang="en-US" sz="2400"/>
          </a:p>
          <a:p>
            <a:pPr eaLnBrk="1" hangingPunct="1">
              <a:buFont typeface="Wingdings" pitchFamily="2" charset="2"/>
              <a:buNone/>
            </a:pPr>
            <a:endParaRPr lang="en-US" sz="2400"/>
          </a:p>
          <a:p>
            <a:pPr eaLnBrk="1" hangingPunct="1">
              <a:buFont typeface="Wingdings" pitchFamily="2" charset="2"/>
              <a:buNone/>
            </a:pPr>
            <a:r>
              <a:rPr lang="en-US" sz="2400"/>
              <a:t>if  (  </a:t>
            </a:r>
            <a:r>
              <a:rPr lang="en-US" sz="2400" i="1"/>
              <a:t>cond</a:t>
            </a:r>
            <a:r>
              <a:rPr lang="en-US" sz="2400"/>
              <a:t>   )    if   (  </a:t>
            </a:r>
            <a:r>
              <a:rPr lang="en-US" sz="2400" i="1"/>
              <a:t>cond  </a:t>
            </a:r>
            <a:r>
              <a:rPr lang="en-US" sz="2400"/>
              <a:t> )    </a:t>
            </a:r>
            <a:r>
              <a:rPr lang="en-US" sz="2400" i="1"/>
              <a:t>stmt</a:t>
            </a:r>
            <a:r>
              <a:rPr lang="en-US" sz="2400"/>
              <a:t>     else    </a:t>
            </a:r>
            <a:r>
              <a:rPr lang="en-US" sz="2400" i="1"/>
              <a:t>stmt</a:t>
            </a:r>
            <a:endParaRPr lang="en-US" sz="2400"/>
          </a:p>
        </p:txBody>
      </p:sp>
      <p:sp>
        <p:nvSpPr>
          <p:cNvPr id="28679" name="Text 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542141" y="1492250"/>
            <a:ext cx="43926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lvl="1" algn="l" eaLnBrk="1" hangingPunct="1"/>
            <a:r>
              <a:rPr lang="en-US" i="1" dirty="0" err="1"/>
              <a:t>stmt</a:t>
            </a:r>
            <a:r>
              <a:rPr lang="en-US" dirty="0"/>
              <a:t> ::= if ( </a:t>
            </a:r>
            <a:r>
              <a:rPr lang="en-US" i="1" dirty="0" err="1"/>
              <a:t>cond</a:t>
            </a:r>
            <a:r>
              <a:rPr lang="en-US" dirty="0"/>
              <a:t> ) </a:t>
            </a:r>
            <a:r>
              <a:rPr lang="en-US" i="1" dirty="0" err="1"/>
              <a:t>stmt</a:t>
            </a:r>
            <a:endParaRPr lang="en-US" i="1" dirty="0"/>
          </a:p>
          <a:p>
            <a:pPr lvl="1" eaLnBrk="1" hangingPunct="1"/>
            <a:r>
              <a:rPr lang="en-US" dirty="0"/>
              <a:t>       | if ( </a:t>
            </a:r>
            <a:r>
              <a:rPr lang="en-US" i="1" dirty="0" err="1"/>
              <a:t>cond</a:t>
            </a:r>
            <a:r>
              <a:rPr lang="en-US" dirty="0"/>
              <a:t> ) </a:t>
            </a:r>
            <a:r>
              <a:rPr lang="en-US" i="1" dirty="0" err="1"/>
              <a:t>stmt</a:t>
            </a:r>
            <a:r>
              <a:rPr lang="en-US" dirty="0"/>
              <a:t>  else </a:t>
            </a:r>
            <a:r>
              <a:rPr lang="en-US" i="1" dirty="0" err="1"/>
              <a:t>stmt</a:t>
            </a:r>
            <a:endParaRPr lang="en-US"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0458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A7140B7D-EF0F-4E7F-8AA1-865E34DEFC16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Solving “if” Ambiguity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Fix the grammar to separate if statements with else clause and if statements with no else</a:t>
            </a:r>
          </a:p>
          <a:p>
            <a:pPr lvl="1" eaLnBrk="1" hangingPunct="1"/>
            <a:r>
              <a:rPr lang="en-US" dirty="0" smtClean="0"/>
              <a:t>Done in Java reference grammar</a:t>
            </a:r>
          </a:p>
          <a:p>
            <a:pPr lvl="1" eaLnBrk="1" hangingPunct="1"/>
            <a:r>
              <a:rPr lang="en-US" dirty="0" smtClean="0"/>
              <a:t>Adds lots of non-terminals</a:t>
            </a:r>
          </a:p>
          <a:p>
            <a:pPr eaLnBrk="1" hangingPunct="1"/>
            <a:r>
              <a:rPr lang="en-US" dirty="0" smtClean="0"/>
              <a:t>Use some ad-hoc rule in parser</a:t>
            </a:r>
          </a:p>
          <a:p>
            <a:pPr lvl="1" eaLnBrk="1" hangingPunct="1"/>
            <a:r>
              <a:rPr lang="en-US" dirty="0" smtClean="0"/>
              <a:t>“else matches closest unpaired if”</a:t>
            </a:r>
          </a:p>
          <a:p>
            <a:pPr eaLnBrk="1" hangingPunct="1"/>
            <a:r>
              <a:rPr lang="en-US" dirty="0" smtClean="0"/>
              <a:t>Change the language</a:t>
            </a:r>
          </a:p>
          <a:p>
            <a:pPr lvl="1" eaLnBrk="1" hangingPunct="1"/>
            <a:r>
              <a:rPr lang="en-US" dirty="0" smtClean="0"/>
              <a:t>You better have permission to do this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125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Resolving Ambiguity with Grammar (1)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  <a:defRPr/>
            </a:pPr>
            <a:endParaRPr lang="en-US" dirty="0" smtClean="0"/>
          </a:p>
          <a:p>
            <a:pPr lvl="1">
              <a:buFont typeface="Wingdings" pitchFamily="2" charset="2"/>
              <a:buNone/>
              <a:defRPr/>
            </a:pPr>
            <a:r>
              <a:rPr lang="en-US" sz="2400" dirty="0" err="1"/>
              <a:t>Stmt</a:t>
            </a:r>
            <a:r>
              <a:rPr lang="en-US" sz="2400" dirty="0"/>
              <a:t>  ::= </a:t>
            </a:r>
            <a:r>
              <a:rPr lang="en-US" sz="2400" dirty="0" err="1"/>
              <a:t>MatchedStmt</a:t>
            </a:r>
            <a:r>
              <a:rPr lang="en-US" sz="2400" dirty="0"/>
              <a:t> | </a:t>
            </a:r>
            <a:r>
              <a:rPr lang="en-US" sz="2400" dirty="0" err="1"/>
              <a:t>UnmatchedStmt</a:t>
            </a:r>
            <a:r>
              <a:rPr lang="en-US" sz="2400" dirty="0"/>
              <a:t> 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en-US" sz="2400" dirty="0" err="1"/>
              <a:t>MatchedStmt</a:t>
            </a:r>
            <a:r>
              <a:rPr lang="en-US" sz="2400" dirty="0"/>
              <a:t>   ::= ... | 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en-US" sz="2400" dirty="0"/>
              <a:t>			</a:t>
            </a:r>
            <a:r>
              <a:rPr lang="en-US" sz="2400" b="1" dirty="0"/>
              <a:t>if</a:t>
            </a:r>
            <a:r>
              <a:rPr lang="en-US" sz="2400" dirty="0"/>
              <a:t> ( </a:t>
            </a:r>
            <a:r>
              <a:rPr lang="en-US" sz="2400" dirty="0" err="1"/>
              <a:t>Expr</a:t>
            </a:r>
            <a:r>
              <a:rPr lang="en-US" sz="2400" dirty="0"/>
              <a:t> ) </a:t>
            </a:r>
            <a:r>
              <a:rPr lang="en-US" sz="2400" dirty="0" err="1"/>
              <a:t>MatchedStmt</a:t>
            </a:r>
            <a:r>
              <a:rPr lang="en-US" sz="2400" dirty="0"/>
              <a:t> </a:t>
            </a:r>
            <a:r>
              <a:rPr lang="en-US" sz="2400" b="1" dirty="0"/>
              <a:t>else</a:t>
            </a:r>
            <a:r>
              <a:rPr lang="en-US" sz="2400" dirty="0"/>
              <a:t> </a:t>
            </a:r>
            <a:r>
              <a:rPr lang="en-US" sz="2400" dirty="0" err="1"/>
              <a:t>MatchedStmt</a:t>
            </a:r>
            <a:r>
              <a:rPr lang="en-US" sz="2400" dirty="0"/>
              <a:t> 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en-US" sz="2400" dirty="0" err="1"/>
              <a:t>UnmatchedStmt</a:t>
            </a:r>
            <a:r>
              <a:rPr lang="en-US" sz="2400" dirty="0"/>
              <a:t> ::= </a:t>
            </a:r>
            <a:r>
              <a:rPr lang="en-US" sz="2400" b="1" dirty="0"/>
              <a:t>if</a:t>
            </a:r>
            <a:r>
              <a:rPr lang="en-US" sz="2400" dirty="0"/>
              <a:t> ( </a:t>
            </a:r>
            <a:r>
              <a:rPr lang="en-US" sz="2400" dirty="0" err="1"/>
              <a:t>Expr</a:t>
            </a:r>
            <a:r>
              <a:rPr lang="en-US" sz="2400" dirty="0"/>
              <a:t> ) Stmt | 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en-US" sz="2400" dirty="0"/>
              <a:t>			</a:t>
            </a:r>
            <a:r>
              <a:rPr lang="en-US" sz="2400" b="1" dirty="0"/>
              <a:t>if</a:t>
            </a:r>
            <a:r>
              <a:rPr lang="en-US" sz="2400" dirty="0"/>
              <a:t> ( </a:t>
            </a:r>
            <a:r>
              <a:rPr lang="en-US" sz="2400" dirty="0" err="1"/>
              <a:t>Expr</a:t>
            </a:r>
            <a:r>
              <a:rPr lang="en-US" sz="2400" dirty="0"/>
              <a:t> ) </a:t>
            </a:r>
            <a:r>
              <a:rPr lang="en-US" sz="2400" dirty="0" err="1"/>
              <a:t>MatchedStmt</a:t>
            </a:r>
            <a:r>
              <a:rPr lang="en-US" sz="2400" dirty="0"/>
              <a:t> </a:t>
            </a:r>
            <a:r>
              <a:rPr lang="en-US" sz="2400" b="1" dirty="0"/>
              <a:t>else</a:t>
            </a:r>
            <a:r>
              <a:rPr lang="en-US" sz="2400" dirty="0"/>
              <a:t> </a:t>
            </a:r>
            <a:r>
              <a:rPr lang="en-US" sz="2400" dirty="0" err="1"/>
              <a:t>UnmatchedStmt</a:t>
            </a:r>
            <a:r>
              <a:rPr lang="en-US" sz="2400" dirty="0"/>
              <a:t> </a:t>
            </a:r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r>
              <a:rPr lang="en-US" dirty="0" smtClean="0"/>
              <a:t>formal, no additional rules beyond syntax </a:t>
            </a:r>
          </a:p>
          <a:p>
            <a:pPr lvl="1">
              <a:defRPr/>
            </a:pPr>
            <a:r>
              <a:rPr lang="en-US" dirty="0" smtClean="0"/>
              <a:t>sometimes obscures original grammar</a:t>
            </a:r>
            <a:endParaRPr lang="en-US" dirty="0"/>
          </a:p>
        </p:txBody>
      </p:sp>
      <p:sp>
        <p:nvSpPr>
          <p:cNvPr id="3379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6DD39C7A-DE47-42B7-84C2-A6882C3745EC}" type="datetime1">
              <a:rPr lang="en-US" smtClean="0"/>
              <a:t>1/20/2021</a:t>
            </a:fld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60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Resolving Ambiguity with Grammar (2)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If you can (re-)design the language, avoid the problem entirely</a:t>
            </a:r>
          </a:p>
          <a:p>
            <a:pPr>
              <a:defRPr/>
            </a:pPr>
            <a:endParaRPr lang="en-US" dirty="0" smtClean="0"/>
          </a:p>
          <a:p>
            <a:pPr lvl="1">
              <a:buFont typeface="Wingdings" pitchFamily="2" charset="2"/>
              <a:buNone/>
              <a:defRPr/>
            </a:pPr>
            <a:r>
              <a:rPr lang="en-US" dirty="0" smtClean="0"/>
              <a:t>Stmt ::= ... | 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en-US" dirty="0" smtClean="0"/>
              <a:t>		</a:t>
            </a:r>
            <a:r>
              <a:rPr lang="en-US" b="1" dirty="0" smtClean="0"/>
              <a:t>if</a:t>
            </a:r>
            <a:r>
              <a:rPr lang="en-US" dirty="0" smtClean="0"/>
              <a:t> </a:t>
            </a:r>
            <a:r>
              <a:rPr lang="en-US" dirty="0" err="1" smtClean="0"/>
              <a:t>Expr</a:t>
            </a:r>
            <a:r>
              <a:rPr lang="en-US" dirty="0" smtClean="0"/>
              <a:t> </a:t>
            </a:r>
            <a:r>
              <a:rPr lang="en-US" b="1" dirty="0" smtClean="0"/>
              <a:t>then</a:t>
            </a:r>
            <a:r>
              <a:rPr lang="en-US" dirty="0" smtClean="0"/>
              <a:t> Stmt </a:t>
            </a:r>
            <a:r>
              <a:rPr lang="en-US" b="1" dirty="0" smtClean="0"/>
              <a:t>end</a:t>
            </a:r>
            <a:r>
              <a:rPr lang="en-US" dirty="0" smtClean="0"/>
              <a:t> | </a:t>
            </a:r>
          </a:p>
          <a:p>
            <a:pPr lvl="1">
              <a:buFont typeface="Wingdings" pitchFamily="2" charset="2"/>
              <a:buNone/>
              <a:defRPr/>
            </a:pPr>
            <a:r>
              <a:rPr lang="en-US" dirty="0" smtClean="0"/>
              <a:t>		</a:t>
            </a:r>
            <a:r>
              <a:rPr lang="en-US" b="1" dirty="0" smtClean="0"/>
              <a:t>if</a:t>
            </a:r>
            <a:r>
              <a:rPr lang="en-US" dirty="0" smtClean="0"/>
              <a:t> </a:t>
            </a:r>
            <a:r>
              <a:rPr lang="en-US" dirty="0" err="1" smtClean="0"/>
              <a:t>Expr</a:t>
            </a:r>
            <a:r>
              <a:rPr lang="en-US" dirty="0" smtClean="0"/>
              <a:t> </a:t>
            </a:r>
            <a:r>
              <a:rPr lang="en-US" b="1" dirty="0" smtClean="0"/>
              <a:t>then</a:t>
            </a:r>
            <a:r>
              <a:rPr lang="en-US" dirty="0" smtClean="0"/>
              <a:t> Stmt </a:t>
            </a:r>
            <a:r>
              <a:rPr lang="en-US" b="1" dirty="0" smtClean="0"/>
              <a:t>else</a:t>
            </a:r>
            <a:r>
              <a:rPr lang="en-US" dirty="0" smtClean="0"/>
              <a:t> Stmt </a:t>
            </a:r>
            <a:r>
              <a:rPr lang="en-US" b="1" dirty="0" smtClean="0"/>
              <a:t>end </a:t>
            </a:r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r>
              <a:rPr lang="en-US" dirty="0" smtClean="0"/>
              <a:t>formal, clear, elegant </a:t>
            </a:r>
          </a:p>
          <a:p>
            <a:pPr lvl="1">
              <a:defRPr/>
            </a:pPr>
            <a:r>
              <a:rPr lang="en-US" dirty="0" smtClean="0"/>
              <a:t>allows sequence of </a:t>
            </a:r>
            <a:r>
              <a:rPr lang="en-US" dirty="0" err="1" smtClean="0"/>
              <a:t>Stmts</a:t>
            </a:r>
            <a:r>
              <a:rPr lang="en-US" dirty="0" smtClean="0"/>
              <a:t> in then and else branches, no { , } needed </a:t>
            </a:r>
          </a:p>
          <a:p>
            <a:pPr lvl="1">
              <a:defRPr/>
            </a:pPr>
            <a:r>
              <a:rPr lang="en-US" dirty="0" smtClean="0"/>
              <a:t>extra end required for every if</a:t>
            </a:r>
          </a:p>
          <a:p>
            <a:pPr marL="914400" lvl="2" indent="0">
              <a:buNone/>
              <a:defRPr/>
            </a:pPr>
            <a:r>
              <a:rPr lang="en-US" dirty="0" smtClean="0"/>
              <a:t>(But maybe this is a good idea anyway?)</a:t>
            </a:r>
            <a:endParaRPr lang="en-US" dirty="0"/>
          </a:p>
        </p:txBody>
      </p:sp>
      <p:sp>
        <p:nvSpPr>
          <p:cNvPr id="3584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E4753A9E-41FE-4EB3-B05E-F831B58A2182}" type="datetime1">
              <a:rPr lang="en-US" smtClean="0"/>
              <a:t>1/20/2021</a:t>
            </a:fld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84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774BBDE0-0EB3-4C8E-A752-354E468266E5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Parsing</a:t>
            </a: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z="2800" dirty="0"/>
              <a:t>The syntax of most programming languages can be specified by a </a:t>
            </a:r>
            <a:r>
              <a:rPr lang="en-US" sz="2800" i="1" dirty="0">
                <a:solidFill>
                  <a:schemeClr val="tx2"/>
                </a:solidFill>
              </a:rPr>
              <a:t>context-free grammar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/>
              <a:t>(CGF)</a:t>
            </a:r>
          </a:p>
          <a:p>
            <a:pPr eaLnBrk="1" hangingPunct="1"/>
            <a:r>
              <a:rPr lang="en-US" sz="2800" dirty="0"/>
              <a:t>Parsing: Given a grammar </a:t>
            </a:r>
            <a:r>
              <a:rPr lang="en-US" sz="2800" i="1" dirty="0" smtClean="0">
                <a:solidFill>
                  <a:schemeClr val="tx2"/>
                </a:solidFill>
              </a:rPr>
              <a:t>G</a:t>
            </a:r>
            <a:r>
              <a:rPr lang="en-US" sz="2800" dirty="0" smtClean="0"/>
              <a:t> </a:t>
            </a:r>
            <a:r>
              <a:rPr lang="en-US" sz="2800" dirty="0"/>
              <a:t>and a sentence </a:t>
            </a:r>
            <a:r>
              <a:rPr lang="en-US" sz="2800" i="1" dirty="0">
                <a:solidFill>
                  <a:schemeClr val="tx2"/>
                </a:solidFill>
              </a:rPr>
              <a:t>w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/>
              <a:t>in </a:t>
            </a:r>
            <a:r>
              <a:rPr lang="en-US" sz="2800" i="1" dirty="0">
                <a:solidFill>
                  <a:schemeClr val="tx2"/>
                </a:solidFill>
              </a:rPr>
              <a:t>L</a:t>
            </a:r>
            <a:r>
              <a:rPr lang="en-US" sz="2800" dirty="0">
                <a:solidFill>
                  <a:schemeClr val="tx2"/>
                </a:solidFill>
              </a:rPr>
              <a:t>(</a:t>
            </a:r>
            <a:r>
              <a:rPr lang="en-US" sz="2800" i="1" dirty="0">
                <a:solidFill>
                  <a:schemeClr val="tx2"/>
                </a:solidFill>
              </a:rPr>
              <a:t>G </a:t>
            </a:r>
            <a:r>
              <a:rPr lang="en-US" sz="2800" dirty="0">
                <a:solidFill>
                  <a:schemeClr val="tx2"/>
                </a:solidFill>
              </a:rPr>
              <a:t>)</a:t>
            </a:r>
            <a:r>
              <a:rPr lang="en-US" sz="2800" dirty="0"/>
              <a:t>, traverse the derivation (parse tree) for </a:t>
            </a:r>
            <a:r>
              <a:rPr lang="en-US" sz="2800" i="1" dirty="0"/>
              <a:t>w</a:t>
            </a:r>
            <a:r>
              <a:rPr lang="en-US" sz="2800" dirty="0"/>
              <a:t> in some </a:t>
            </a:r>
            <a:r>
              <a:rPr lang="en-US" sz="2800" i="1" dirty="0">
                <a:solidFill>
                  <a:schemeClr val="tx2"/>
                </a:solidFill>
              </a:rPr>
              <a:t>standard order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/>
              <a:t>and do </a:t>
            </a:r>
            <a:r>
              <a:rPr lang="en-US" sz="2800" i="1" dirty="0">
                <a:solidFill>
                  <a:schemeClr val="tx2"/>
                </a:solidFill>
              </a:rPr>
              <a:t>something useful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dirty="0"/>
              <a:t>at each node</a:t>
            </a:r>
          </a:p>
          <a:p>
            <a:pPr lvl="1" eaLnBrk="1" hangingPunct="1"/>
            <a:r>
              <a:rPr lang="en-US" sz="2400" dirty="0"/>
              <a:t>The tree might not be produced explicitly, but the control flow of a parser corresponds to a traversal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9543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FBA6FF1E-BF56-49E9-8438-D4F4CC07082B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3072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Parser Tools and Operators</a:t>
            </a:r>
          </a:p>
        </p:txBody>
      </p:sp>
      <p:sp>
        <p:nvSpPr>
          <p:cNvPr id="30726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Most parser tools can cope with ambiguous grammars</a:t>
            </a:r>
          </a:p>
          <a:p>
            <a:pPr eaLnBrk="1" hangingPunct="1"/>
            <a:r>
              <a:rPr lang="en-US" smtClean="0"/>
              <a:t>Usually </a:t>
            </a:r>
            <a:r>
              <a:rPr lang="en-US" dirty="0" smtClean="0"/>
              <a:t>can specify operator precedence &amp; associativity</a:t>
            </a:r>
          </a:p>
          <a:p>
            <a:pPr lvl="1" eaLnBrk="1" hangingPunct="1"/>
            <a:r>
              <a:rPr lang="en-US" dirty="0" smtClean="0"/>
              <a:t>Allows simpler, ambiguous grammar with fewer </a:t>
            </a:r>
            <a:r>
              <a:rPr lang="en-US" dirty="0" err="1" smtClean="0"/>
              <a:t>nonterminals</a:t>
            </a:r>
            <a:r>
              <a:rPr lang="en-US" dirty="0" smtClean="0"/>
              <a:t> as basis for generated parser, without creating problems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325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CF5D1F4B-FC6B-4E4F-9473-00BA7A2FFA62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3174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Parser Tools and Ambiguous Grammars</a:t>
            </a:r>
          </a:p>
        </p:txBody>
      </p:sp>
      <p:sp>
        <p:nvSpPr>
          <p:cNvPr id="31750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Possible rules for resolving other problems</a:t>
            </a:r>
          </a:p>
          <a:p>
            <a:pPr lvl="1" eaLnBrk="1" hangingPunct="1"/>
            <a:r>
              <a:rPr lang="en-US" smtClean="0"/>
              <a:t>Earlier productions in the grammar preferred to later ones</a:t>
            </a:r>
          </a:p>
          <a:p>
            <a:pPr lvl="1" eaLnBrk="1" hangingPunct="1"/>
            <a:r>
              <a:rPr lang="en-US" smtClean="0"/>
              <a:t>Longest match used if there is a choice</a:t>
            </a:r>
          </a:p>
          <a:p>
            <a:pPr eaLnBrk="1" hangingPunct="1"/>
            <a:r>
              <a:rPr lang="en-US" smtClean="0"/>
              <a:t>Parser tools normally allow for this</a:t>
            </a:r>
          </a:p>
          <a:p>
            <a:pPr lvl="1" eaLnBrk="1" hangingPunct="1"/>
            <a:r>
              <a:rPr lang="en-US" smtClean="0"/>
              <a:t>But be sure that what the tool does is really what you want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1331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4DC4A17F-7CDF-489F-9734-DD43E5A664BB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3277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Next…</a:t>
            </a:r>
            <a:endParaRPr lang="en-US" dirty="0" smtClean="0"/>
          </a:p>
        </p:txBody>
      </p:sp>
      <p:sp>
        <p:nvSpPr>
          <p:cNvPr id="32774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LR parsing</a:t>
            </a:r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148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BD9EF697-A896-4330-B121-EC55316FF8C4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Example 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2706688" y="2133600"/>
            <a:ext cx="7772400" cy="4114800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endParaRPr lang="en-US" sz="2800" dirty="0" smtClean="0"/>
          </a:p>
          <a:p>
            <a:pPr eaLnBrk="1" hangingPunct="1">
              <a:buFont typeface="Wingdings" pitchFamily="2" charset="2"/>
              <a:buNone/>
            </a:pPr>
            <a:endParaRPr lang="en-US" sz="2800" dirty="0"/>
          </a:p>
          <a:p>
            <a:pPr eaLnBrk="1" hangingPunct="1">
              <a:buFont typeface="Wingdings" pitchFamily="2" charset="2"/>
              <a:buNone/>
            </a:pPr>
            <a:r>
              <a:rPr lang="en-US" sz="2800" dirty="0" smtClean="0"/>
              <a:t>a = </a:t>
            </a:r>
            <a:r>
              <a:rPr lang="en-US" sz="2800" dirty="0"/>
              <a:t>1  </a:t>
            </a:r>
            <a:r>
              <a:rPr lang="en-US" sz="2800" dirty="0" smtClean="0"/>
              <a:t> ;   </a:t>
            </a:r>
            <a:r>
              <a:rPr lang="en-US" sz="2800" dirty="0"/>
              <a:t>if   </a:t>
            </a:r>
            <a:r>
              <a:rPr lang="en-US" sz="2800" dirty="0" smtClean="0"/>
              <a:t> (   </a:t>
            </a:r>
            <a:r>
              <a:rPr lang="en-US" sz="2800" dirty="0"/>
              <a:t>a    +    1   </a:t>
            </a:r>
            <a:r>
              <a:rPr lang="en-US" sz="2800" dirty="0" smtClean="0"/>
              <a:t> )       b  </a:t>
            </a:r>
            <a:r>
              <a:rPr lang="en-US" sz="2800" dirty="0"/>
              <a:t>=  </a:t>
            </a:r>
            <a:r>
              <a:rPr lang="en-US" sz="2800" dirty="0" smtClean="0"/>
              <a:t>2   ;</a:t>
            </a:r>
            <a:endParaRPr lang="en-US" sz="2800" dirty="0"/>
          </a:p>
        </p:txBody>
      </p:sp>
      <p:sp>
        <p:nvSpPr>
          <p:cNvPr id="6151" name="Text 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400801" y="1"/>
            <a:ext cx="418782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>
              <a:buClrTx/>
              <a:buSzTx/>
              <a:buFontTx/>
              <a:buNone/>
            </a:pPr>
            <a:r>
              <a:rPr lang="en-US" sz="1600" i="1"/>
              <a:t>program</a:t>
            </a:r>
            <a:r>
              <a:rPr lang="en-US" sz="1600"/>
              <a:t> ::= </a:t>
            </a:r>
            <a:r>
              <a:rPr lang="en-US" sz="1600" i="1"/>
              <a:t>statement</a:t>
            </a:r>
            <a:r>
              <a:rPr lang="en-US" sz="1600"/>
              <a:t> | </a:t>
            </a:r>
            <a:r>
              <a:rPr lang="en-US" sz="1600" i="1"/>
              <a:t>program</a:t>
            </a:r>
            <a:r>
              <a:rPr lang="en-US" sz="1600"/>
              <a:t> </a:t>
            </a:r>
            <a:r>
              <a:rPr lang="en-US" sz="1600" i="1"/>
              <a:t>statement</a:t>
            </a:r>
          </a:p>
          <a:p>
            <a:pPr algn="l">
              <a:buClrTx/>
              <a:buSzTx/>
              <a:buFontTx/>
              <a:buNone/>
            </a:pPr>
            <a:r>
              <a:rPr lang="en-US" sz="1600" i="1"/>
              <a:t>statement</a:t>
            </a:r>
            <a:r>
              <a:rPr lang="en-US" sz="1600"/>
              <a:t> ::= </a:t>
            </a:r>
            <a:r>
              <a:rPr lang="en-US" sz="1600" i="1"/>
              <a:t>assignStmt</a:t>
            </a:r>
            <a:r>
              <a:rPr lang="en-US" sz="1600"/>
              <a:t> | </a:t>
            </a:r>
            <a:r>
              <a:rPr lang="en-US" sz="1600" i="1"/>
              <a:t>ifStmt</a:t>
            </a:r>
          </a:p>
          <a:p>
            <a:pPr algn="l">
              <a:buClrTx/>
              <a:buSzTx/>
              <a:buFontTx/>
              <a:buNone/>
            </a:pPr>
            <a:r>
              <a:rPr lang="en-US" sz="1600" i="1"/>
              <a:t>assignStmt</a:t>
            </a:r>
            <a:r>
              <a:rPr lang="en-US" sz="1600"/>
              <a:t> ::= </a:t>
            </a:r>
            <a:r>
              <a:rPr lang="en-US" sz="1600" i="1"/>
              <a:t>id</a:t>
            </a:r>
            <a:r>
              <a:rPr lang="en-US" sz="1600"/>
              <a:t> = </a:t>
            </a:r>
            <a:r>
              <a:rPr lang="en-US" sz="1600" i="1"/>
              <a:t>expr</a:t>
            </a:r>
            <a:r>
              <a:rPr lang="en-US" sz="1600"/>
              <a:t> ;</a:t>
            </a:r>
          </a:p>
          <a:p>
            <a:pPr algn="l">
              <a:buClrTx/>
              <a:buSzTx/>
              <a:buFontTx/>
              <a:buNone/>
            </a:pPr>
            <a:r>
              <a:rPr lang="en-US" sz="1600" i="1"/>
              <a:t>ifStmt</a:t>
            </a:r>
            <a:r>
              <a:rPr lang="en-US" sz="1600"/>
              <a:t> ::= if ( </a:t>
            </a:r>
            <a:r>
              <a:rPr lang="en-US" sz="1600" i="1"/>
              <a:t>expr</a:t>
            </a:r>
            <a:r>
              <a:rPr lang="en-US" sz="1600"/>
              <a:t> ) </a:t>
            </a:r>
            <a:r>
              <a:rPr lang="en-US" sz="1600" i="1"/>
              <a:t>statement</a:t>
            </a:r>
          </a:p>
          <a:p>
            <a:pPr algn="l">
              <a:buClrTx/>
              <a:buSzTx/>
              <a:buFontTx/>
              <a:buNone/>
            </a:pPr>
            <a:r>
              <a:rPr lang="en-US" sz="1600" i="1"/>
              <a:t>expr</a:t>
            </a:r>
            <a:r>
              <a:rPr lang="en-US" sz="1600"/>
              <a:t> ::= </a:t>
            </a:r>
            <a:r>
              <a:rPr lang="en-US" sz="1600" i="1"/>
              <a:t>id</a:t>
            </a:r>
            <a:r>
              <a:rPr lang="en-US" sz="1600"/>
              <a:t> | </a:t>
            </a:r>
            <a:r>
              <a:rPr lang="en-US" sz="1600" i="1"/>
              <a:t>int</a:t>
            </a:r>
            <a:r>
              <a:rPr lang="en-US" sz="1600"/>
              <a:t> | </a:t>
            </a:r>
            <a:r>
              <a:rPr lang="en-US" sz="1600" i="1"/>
              <a:t>expr</a:t>
            </a:r>
            <a:r>
              <a:rPr lang="en-US" sz="1600"/>
              <a:t> + </a:t>
            </a:r>
            <a:r>
              <a:rPr lang="en-US" sz="1600" i="1"/>
              <a:t>expr</a:t>
            </a:r>
          </a:p>
          <a:p>
            <a:pPr algn="l">
              <a:buClrTx/>
              <a:buSzTx/>
              <a:buFontTx/>
              <a:buNone/>
            </a:pPr>
            <a:r>
              <a:rPr lang="en-US" sz="1600" i="1"/>
              <a:t>Id</a:t>
            </a:r>
            <a:r>
              <a:rPr lang="en-US" sz="1600"/>
              <a:t> ::= a | b | c | i | j | k | n | x | y | z</a:t>
            </a:r>
          </a:p>
          <a:p>
            <a:pPr algn="l">
              <a:buClrTx/>
              <a:buSzTx/>
              <a:buFontTx/>
              <a:buNone/>
            </a:pPr>
            <a:r>
              <a:rPr lang="en-US" sz="1600"/>
              <a:t>int ::= 0 | 1 | 2 | 3 | 4 | 5 | 6 | 7 | 8 | 9</a:t>
            </a:r>
          </a:p>
          <a:p>
            <a:pPr algn="l">
              <a:buClrTx/>
              <a:buSzTx/>
              <a:buFontTx/>
              <a:buNone/>
            </a:pPr>
            <a:endParaRPr lang="en-US" sz="1600"/>
          </a:p>
        </p:txBody>
      </p:sp>
      <p:sp>
        <p:nvSpPr>
          <p:cNvPr id="6152" name="Text Box 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979988" y="1882776"/>
            <a:ext cx="10398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program</a:t>
            </a:r>
          </a:p>
        </p:txBody>
      </p:sp>
      <p:sp>
        <p:nvSpPr>
          <p:cNvPr id="6153" name="Text Box 6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191001" y="2452688"/>
            <a:ext cx="10398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program</a:t>
            </a:r>
          </a:p>
        </p:txBody>
      </p:sp>
      <p:sp>
        <p:nvSpPr>
          <p:cNvPr id="6154" name="Text Box 7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352800" y="3025776"/>
            <a:ext cx="11953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statement</a:t>
            </a:r>
          </a:p>
        </p:txBody>
      </p:sp>
      <p:sp>
        <p:nvSpPr>
          <p:cNvPr id="6155" name="Text Box 8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400800" y="2797176"/>
            <a:ext cx="11953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statement</a:t>
            </a:r>
          </a:p>
        </p:txBody>
      </p:sp>
      <p:sp>
        <p:nvSpPr>
          <p:cNvPr id="6156" name="Text Box 9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6553200" y="3330576"/>
            <a:ext cx="781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ifStmt</a:t>
            </a:r>
          </a:p>
        </p:txBody>
      </p:sp>
      <p:sp>
        <p:nvSpPr>
          <p:cNvPr id="6157" name="Text Box 10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828926" y="3863976"/>
            <a:ext cx="12858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assignStmt</a:t>
            </a:r>
          </a:p>
        </p:txBody>
      </p:sp>
      <p:sp>
        <p:nvSpPr>
          <p:cNvPr id="6158" name="Text Box 20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7948614" y="3635376"/>
            <a:ext cx="11953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statement</a:t>
            </a:r>
          </a:p>
        </p:txBody>
      </p:sp>
      <p:sp>
        <p:nvSpPr>
          <p:cNvPr id="6159" name="Text Box 2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5791201" y="4154488"/>
            <a:ext cx="6270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expr</a:t>
            </a:r>
          </a:p>
        </p:txBody>
      </p:sp>
      <p:sp>
        <p:nvSpPr>
          <p:cNvPr id="6160" name="Text Box 22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934326" y="4092576"/>
            <a:ext cx="12858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assignStmt</a:t>
            </a:r>
          </a:p>
        </p:txBody>
      </p:sp>
      <p:sp>
        <p:nvSpPr>
          <p:cNvPr id="6161" name="Text Box 23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5257801" y="4625976"/>
            <a:ext cx="17129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expr         expr</a:t>
            </a:r>
          </a:p>
        </p:txBody>
      </p:sp>
      <p:sp>
        <p:nvSpPr>
          <p:cNvPr id="6162" name="Text Box 24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8769350" y="5159376"/>
            <a:ext cx="527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int	</a:t>
            </a:r>
          </a:p>
        </p:txBody>
      </p:sp>
      <p:sp>
        <p:nvSpPr>
          <p:cNvPr id="6163" name="Text Box 25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5264150" y="5159376"/>
            <a:ext cx="527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id	</a:t>
            </a:r>
          </a:p>
        </p:txBody>
      </p:sp>
      <p:sp>
        <p:nvSpPr>
          <p:cNvPr id="6164" name="Text Box 26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7851775" y="4611688"/>
            <a:ext cx="1377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id        expr</a:t>
            </a:r>
          </a:p>
        </p:txBody>
      </p:sp>
      <p:sp>
        <p:nvSpPr>
          <p:cNvPr id="6165" name="Text Box 27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3282950" y="5159376"/>
            <a:ext cx="527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int	</a:t>
            </a:r>
          </a:p>
        </p:txBody>
      </p:sp>
      <p:sp>
        <p:nvSpPr>
          <p:cNvPr id="6166" name="Text Box 28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735519" y="4659042"/>
            <a:ext cx="1163637" cy="40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 dirty="0"/>
              <a:t>id     </a:t>
            </a:r>
            <a:r>
              <a:rPr lang="en-US" i="1" dirty="0" err="1"/>
              <a:t>expr</a:t>
            </a:r>
            <a:endParaRPr lang="en-US" i="1" dirty="0"/>
          </a:p>
        </p:txBody>
      </p:sp>
      <p:sp>
        <p:nvSpPr>
          <p:cNvPr id="6167" name="Line 29"/>
          <p:cNvSpPr>
            <a:spLocks noChangeShapeType="1"/>
          </p:cNvSpPr>
          <p:nvPr>
            <p:custDataLst>
              <p:tags r:id="rId20"/>
            </p:custDataLst>
          </p:nvPr>
        </p:nvSpPr>
        <p:spPr bwMode="auto">
          <a:xfrm flipH="1">
            <a:off x="4038600" y="2819400"/>
            <a:ext cx="533400" cy="2682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8" name="Line 30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 flipH="1">
            <a:off x="3429000" y="3392488"/>
            <a:ext cx="4572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9" name="Line 31"/>
          <p:cNvSpPr>
            <a:spLocks noChangeShapeType="1"/>
          </p:cNvSpPr>
          <p:nvPr>
            <p:custDataLst>
              <p:tags r:id="rId22"/>
            </p:custDataLst>
          </p:nvPr>
        </p:nvSpPr>
        <p:spPr bwMode="auto">
          <a:xfrm flipH="1">
            <a:off x="2971800" y="4230688"/>
            <a:ext cx="3810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0" name="Line 32"/>
          <p:cNvSpPr>
            <a:spLocks noChangeShapeType="1"/>
          </p:cNvSpPr>
          <p:nvPr>
            <p:custDataLst>
              <p:tags r:id="rId23"/>
            </p:custDataLst>
          </p:nvPr>
        </p:nvSpPr>
        <p:spPr bwMode="auto">
          <a:xfrm flipH="1">
            <a:off x="3200400" y="4230688"/>
            <a:ext cx="152400" cy="1447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1" name="Line 33"/>
          <p:cNvSpPr>
            <a:spLocks noChangeShapeType="1"/>
          </p:cNvSpPr>
          <p:nvPr>
            <p:custDataLst>
              <p:tags r:id="rId24"/>
            </p:custDataLst>
          </p:nvPr>
        </p:nvSpPr>
        <p:spPr bwMode="auto">
          <a:xfrm>
            <a:off x="3352800" y="4230688"/>
            <a:ext cx="762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2" name="Line 35"/>
          <p:cNvSpPr>
            <a:spLocks noChangeShapeType="1"/>
          </p:cNvSpPr>
          <p:nvPr>
            <p:custDataLst>
              <p:tags r:id="rId25"/>
            </p:custDataLst>
          </p:nvPr>
        </p:nvSpPr>
        <p:spPr bwMode="auto">
          <a:xfrm>
            <a:off x="3352800" y="4230688"/>
            <a:ext cx="6096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3" name="Line 36"/>
          <p:cNvSpPr>
            <a:spLocks noChangeShapeType="1"/>
          </p:cNvSpPr>
          <p:nvPr>
            <p:custDataLst>
              <p:tags r:id="rId26"/>
            </p:custDataLst>
          </p:nvPr>
        </p:nvSpPr>
        <p:spPr bwMode="auto">
          <a:xfrm>
            <a:off x="3962400" y="4687888"/>
            <a:ext cx="0" cy="990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4" name="Line 37"/>
          <p:cNvSpPr>
            <a:spLocks noChangeShapeType="1"/>
          </p:cNvSpPr>
          <p:nvPr>
            <p:custDataLst>
              <p:tags r:id="rId27"/>
            </p:custDataLst>
          </p:nvPr>
        </p:nvSpPr>
        <p:spPr bwMode="auto">
          <a:xfrm flipH="1">
            <a:off x="4953000" y="2297114"/>
            <a:ext cx="533400" cy="2174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5" name="Line 38"/>
          <p:cNvSpPr>
            <a:spLocks noChangeShapeType="1"/>
          </p:cNvSpPr>
          <p:nvPr>
            <p:custDataLst>
              <p:tags r:id="rId28"/>
            </p:custDataLst>
          </p:nvPr>
        </p:nvSpPr>
        <p:spPr bwMode="auto">
          <a:xfrm>
            <a:off x="5486400" y="2286000"/>
            <a:ext cx="1447800" cy="5730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6" name="Line 39"/>
          <p:cNvSpPr>
            <a:spLocks noChangeShapeType="1"/>
          </p:cNvSpPr>
          <p:nvPr>
            <p:custDataLst>
              <p:tags r:id="rId29"/>
            </p:custDataLst>
          </p:nvPr>
        </p:nvSpPr>
        <p:spPr bwMode="auto">
          <a:xfrm>
            <a:off x="2895600" y="4992688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7" name="Line 40"/>
          <p:cNvSpPr>
            <a:spLocks noChangeShapeType="1"/>
          </p:cNvSpPr>
          <p:nvPr>
            <p:custDataLst>
              <p:tags r:id="rId30"/>
            </p:custDataLst>
          </p:nvPr>
        </p:nvSpPr>
        <p:spPr bwMode="auto">
          <a:xfrm>
            <a:off x="3505200" y="4992688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8" name="Line 42"/>
          <p:cNvSpPr>
            <a:spLocks noChangeShapeType="1"/>
          </p:cNvSpPr>
          <p:nvPr>
            <p:custDataLst>
              <p:tags r:id="rId31"/>
            </p:custDataLst>
          </p:nvPr>
        </p:nvSpPr>
        <p:spPr bwMode="auto">
          <a:xfrm>
            <a:off x="3505200" y="5449888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9" name="Line 43"/>
          <p:cNvSpPr>
            <a:spLocks noChangeShapeType="1"/>
          </p:cNvSpPr>
          <p:nvPr>
            <p:custDataLst>
              <p:tags r:id="rId32"/>
            </p:custDataLst>
          </p:nvPr>
        </p:nvSpPr>
        <p:spPr bwMode="auto">
          <a:xfrm>
            <a:off x="6934200" y="3163888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0" name="Line 44"/>
          <p:cNvSpPr>
            <a:spLocks noChangeShapeType="1"/>
          </p:cNvSpPr>
          <p:nvPr>
            <p:custDataLst>
              <p:tags r:id="rId33"/>
            </p:custDataLst>
          </p:nvPr>
        </p:nvSpPr>
        <p:spPr bwMode="auto">
          <a:xfrm flipH="1">
            <a:off x="4495800" y="3621088"/>
            <a:ext cx="24384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1" name="Line 45"/>
          <p:cNvSpPr>
            <a:spLocks noChangeShapeType="1"/>
          </p:cNvSpPr>
          <p:nvPr>
            <p:custDataLst>
              <p:tags r:id="rId34"/>
            </p:custDataLst>
          </p:nvPr>
        </p:nvSpPr>
        <p:spPr bwMode="auto">
          <a:xfrm flipH="1">
            <a:off x="4419600" y="4306888"/>
            <a:ext cx="76200" cy="1371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2" name="Line 46"/>
          <p:cNvSpPr>
            <a:spLocks noChangeShapeType="1"/>
          </p:cNvSpPr>
          <p:nvPr>
            <p:custDataLst>
              <p:tags r:id="rId35"/>
            </p:custDataLst>
          </p:nvPr>
        </p:nvSpPr>
        <p:spPr bwMode="auto">
          <a:xfrm flipH="1">
            <a:off x="4953000" y="3621088"/>
            <a:ext cx="1981200" cy="990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3" name="Line 47"/>
          <p:cNvSpPr>
            <a:spLocks noChangeShapeType="1"/>
          </p:cNvSpPr>
          <p:nvPr>
            <p:custDataLst>
              <p:tags r:id="rId36"/>
            </p:custDataLst>
          </p:nvPr>
        </p:nvSpPr>
        <p:spPr bwMode="auto">
          <a:xfrm>
            <a:off x="4953000" y="4611688"/>
            <a:ext cx="0" cy="1066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4" name="Line 48"/>
          <p:cNvSpPr>
            <a:spLocks noChangeShapeType="1"/>
          </p:cNvSpPr>
          <p:nvPr>
            <p:custDataLst>
              <p:tags r:id="rId37"/>
            </p:custDataLst>
          </p:nvPr>
        </p:nvSpPr>
        <p:spPr bwMode="auto">
          <a:xfrm flipH="1">
            <a:off x="6172200" y="3621088"/>
            <a:ext cx="7620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5" name="Line 49"/>
          <p:cNvSpPr>
            <a:spLocks noChangeShapeType="1"/>
          </p:cNvSpPr>
          <p:nvPr>
            <p:custDataLst>
              <p:tags r:id="rId38"/>
            </p:custDataLst>
          </p:nvPr>
        </p:nvSpPr>
        <p:spPr bwMode="auto">
          <a:xfrm>
            <a:off x="6934200" y="3621088"/>
            <a:ext cx="304800" cy="2057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6" name="Line 50"/>
          <p:cNvSpPr>
            <a:spLocks noChangeShapeType="1"/>
          </p:cNvSpPr>
          <p:nvPr>
            <p:custDataLst>
              <p:tags r:id="rId39"/>
            </p:custDataLst>
          </p:nvPr>
        </p:nvSpPr>
        <p:spPr bwMode="auto">
          <a:xfrm>
            <a:off x="6934200" y="3621088"/>
            <a:ext cx="152400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7" name="Line 51"/>
          <p:cNvSpPr>
            <a:spLocks noChangeShapeType="1"/>
          </p:cNvSpPr>
          <p:nvPr>
            <p:custDataLst>
              <p:tags r:id="rId40"/>
            </p:custDataLst>
          </p:nvPr>
        </p:nvSpPr>
        <p:spPr bwMode="auto">
          <a:xfrm>
            <a:off x="8458200" y="3959225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8" name="Line 52"/>
          <p:cNvSpPr>
            <a:spLocks noChangeShapeType="1"/>
          </p:cNvSpPr>
          <p:nvPr>
            <p:custDataLst>
              <p:tags r:id="rId41"/>
            </p:custDataLst>
          </p:nvPr>
        </p:nvSpPr>
        <p:spPr bwMode="auto">
          <a:xfrm flipH="1">
            <a:off x="8077200" y="4459288"/>
            <a:ext cx="3810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9" name="Line 53"/>
          <p:cNvSpPr>
            <a:spLocks noChangeShapeType="1"/>
          </p:cNvSpPr>
          <p:nvPr>
            <p:custDataLst>
              <p:tags r:id="rId42"/>
            </p:custDataLst>
          </p:nvPr>
        </p:nvSpPr>
        <p:spPr bwMode="auto">
          <a:xfrm>
            <a:off x="8458200" y="4459288"/>
            <a:ext cx="76200" cy="1295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0" name="Line 54"/>
          <p:cNvSpPr>
            <a:spLocks noChangeShapeType="1"/>
          </p:cNvSpPr>
          <p:nvPr>
            <p:custDataLst>
              <p:tags r:id="rId43"/>
            </p:custDataLst>
          </p:nvPr>
        </p:nvSpPr>
        <p:spPr bwMode="auto">
          <a:xfrm>
            <a:off x="8458200" y="4459288"/>
            <a:ext cx="4572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1" name="Line 55"/>
          <p:cNvSpPr>
            <a:spLocks noChangeShapeType="1"/>
          </p:cNvSpPr>
          <p:nvPr>
            <p:custDataLst>
              <p:tags r:id="rId44"/>
            </p:custDataLst>
          </p:nvPr>
        </p:nvSpPr>
        <p:spPr bwMode="auto">
          <a:xfrm>
            <a:off x="8458200" y="4459288"/>
            <a:ext cx="91440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2" name="Line 56"/>
          <p:cNvSpPr>
            <a:spLocks noChangeShapeType="1"/>
          </p:cNvSpPr>
          <p:nvPr>
            <p:custDataLst>
              <p:tags r:id="rId45"/>
            </p:custDataLst>
          </p:nvPr>
        </p:nvSpPr>
        <p:spPr bwMode="auto">
          <a:xfrm>
            <a:off x="9372600" y="4764088"/>
            <a:ext cx="0" cy="914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3" name="Line 57"/>
          <p:cNvSpPr>
            <a:spLocks noChangeShapeType="1"/>
          </p:cNvSpPr>
          <p:nvPr>
            <p:custDataLst>
              <p:tags r:id="rId46"/>
            </p:custDataLst>
          </p:nvPr>
        </p:nvSpPr>
        <p:spPr bwMode="auto">
          <a:xfrm>
            <a:off x="8991600" y="4992688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4" name="Line 58"/>
          <p:cNvSpPr>
            <a:spLocks noChangeShapeType="1"/>
          </p:cNvSpPr>
          <p:nvPr>
            <p:custDataLst>
              <p:tags r:id="rId47"/>
            </p:custDataLst>
          </p:nvPr>
        </p:nvSpPr>
        <p:spPr bwMode="auto">
          <a:xfrm>
            <a:off x="8991600" y="5526088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5" name="Line 59"/>
          <p:cNvSpPr>
            <a:spLocks noChangeShapeType="1"/>
          </p:cNvSpPr>
          <p:nvPr>
            <p:custDataLst>
              <p:tags r:id="rId48"/>
            </p:custDataLst>
          </p:nvPr>
        </p:nvSpPr>
        <p:spPr bwMode="auto">
          <a:xfrm>
            <a:off x="8077200" y="4992688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6" name="Line 60"/>
          <p:cNvSpPr>
            <a:spLocks noChangeShapeType="1"/>
          </p:cNvSpPr>
          <p:nvPr>
            <p:custDataLst>
              <p:tags r:id="rId49"/>
            </p:custDataLst>
          </p:nvPr>
        </p:nvSpPr>
        <p:spPr bwMode="auto">
          <a:xfrm flipH="1">
            <a:off x="5715000" y="4459288"/>
            <a:ext cx="3810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7" name="Line 61"/>
          <p:cNvSpPr>
            <a:spLocks noChangeShapeType="1"/>
          </p:cNvSpPr>
          <p:nvPr>
            <p:custDataLst>
              <p:tags r:id="rId50"/>
            </p:custDataLst>
          </p:nvPr>
        </p:nvSpPr>
        <p:spPr bwMode="auto">
          <a:xfrm>
            <a:off x="6096000" y="4459288"/>
            <a:ext cx="4572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8" name="Line 62"/>
          <p:cNvSpPr>
            <a:spLocks noChangeShapeType="1"/>
          </p:cNvSpPr>
          <p:nvPr>
            <p:custDataLst>
              <p:tags r:id="rId51"/>
            </p:custDataLst>
          </p:nvPr>
        </p:nvSpPr>
        <p:spPr bwMode="auto">
          <a:xfrm flipH="1">
            <a:off x="5486400" y="4916488"/>
            <a:ext cx="7620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9" name="Line 63"/>
          <p:cNvSpPr>
            <a:spLocks noChangeShapeType="1"/>
          </p:cNvSpPr>
          <p:nvPr>
            <p:custDataLst>
              <p:tags r:id="rId52"/>
            </p:custDataLst>
          </p:nvPr>
        </p:nvSpPr>
        <p:spPr bwMode="auto">
          <a:xfrm>
            <a:off x="5410200" y="5449888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00" name="Text Box 64"/>
          <p:cNvSpPr txBox="1">
            <a:spLocks noChangeArrowheads="1"/>
          </p:cNvSpPr>
          <p:nvPr>
            <p:custDataLst>
              <p:tags r:id="rId53"/>
            </p:custDataLst>
          </p:nvPr>
        </p:nvSpPr>
        <p:spPr bwMode="auto">
          <a:xfrm>
            <a:off x="6483350" y="5159376"/>
            <a:ext cx="527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r>
              <a:rPr lang="en-US" i="1"/>
              <a:t>int	</a:t>
            </a:r>
          </a:p>
        </p:txBody>
      </p:sp>
      <p:sp>
        <p:nvSpPr>
          <p:cNvPr id="6201" name="Line 65"/>
          <p:cNvSpPr>
            <a:spLocks noChangeShapeType="1"/>
          </p:cNvSpPr>
          <p:nvPr>
            <p:custDataLst>
              <p:tags r:id="rId54"/>
            </p:custDataLst>
          </p:nvPr>
        </p:nvSpPr>
        <p:spPr bwMode="auto">
          <a:xfrm>
            <a:off x="6705600" y="4992688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02" name="Line 66"/>
          <p:cNvSpPr>
            <a:spLocks noChangeShapeType="1"/>
          </p:cNvSpPr>
          <p:nvPr>
            <p:custDataLst>
              <p:tags r:id="rId55"/>
            </p:custDataLst>
          </p:nvPr>
        </p:nvSpPr>
        <p:spPr bwMode="auto">
          <a:xfrm>
            <a:off x="6705600" y="5526088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03" name="Line 67"/>
          <p:cNvSpPr>
            <a:spLocks noChangeShapeType="1"/>
          </p:cNvSpPr>
          <p:nvPr>
            <p:custDataLst>
              <p:tags r:id="rId56"/>
            </p:custDataLst>
          </p:nvPr>
        </p:nvSpPr>
        <p:spPr bwMode="auto">
          <a:xfrm>
            <a:off x="6096000" y="4459288"/>
            <a:ext cx="0" cy="1219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04" name="Text Box 68"/>
          <p:cNvSpPr txBox="1">
            <a:spLocks noChangeArrowheads="1"/>
          </p:cNvSpPr>
          <p:nvPr>
            <p:custDataLst>
              <p:tags r:id="rId57"/>
            </p:custDataLst>
          </p:nvPr>
        </p:nvSpPr>
        <p:spPr bwMode="auto">
          <a:xfrm>
            <a:off x="5867400" y="685800"/>
            <a:ext cx="48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sz="2400" i="1" dirty="0">
                <a:solidFill>
                  <a:schemeClr val="tx2"/>
                </a:solidFill>
              </a:rPr>
              <a:t>G </a:t>
            </a:r>
            <a:endParaRPr lang="en-US" sz="9600" u="sng" dirty="0">
              <a:solidFill>
                <a:schemeClr val="tx2"/>
              </a:solidFill>
            </a:endParaRPr>
          </a:p>
        </p:txBody>
      </p:sp>
      <p:sp>
        <p:nvSpPr>
          <p:cNvPr id="6205" name="Text Box 69"/>
          <p:cNvSpPr txBox="1">
            <a:spLocks noChangeArrowheads="1"/>
          </p:cNvSpPr>
          <p:nvPr>
            <p:custDataLst>
              <p:tags r:id="rId58"/>
            </p:custDataLst>
          </p:nvPr>
        </p:nvSpPr>
        <p:spPr bwMode="auto">
          <a:xfrm>
            <a:off x="1838326" y="5678488"/>
            <a:ext cx="5445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sz="2400" b="1" i="1" dirty="0">
                <a:solidFill>
                  <a:schemeClr val="tx2"/>
                </a:solidFill>
              </a:rPr>
              <a:t>w </a:t>
            </a:r>
          </a:p>
        </p:txBody>
      </p:sp>
      <p:sp>
        <p:nvSpPr>
          <p:cNvPr id="6206" name="Line 70"/>
          <p:cNvSpPr>
            <a:spLocks noChangeShapeType="1"/>
          </p:cNvSpPr>
          <p:nvPr>
            <p:custDataLst>
              <p:tags r:id="rId59"/>
            </p:custDataLst>
          </p:nvPr>
        </p:nvSpPr>
        <p:spPr bwMode="auto">
          <a:xfrm>
            <a:off x="2286000" y="5907088"/>
            <a:ext cx="304800" cy="0"/>
          </a:xfrm>
          <a:prstGeom prst="line">
            <a:avLst/>
          </a:prstGeom>
          <a:noFill/>
          <a:ln w="31750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07" name="Line 71"/>
          <p:cNvSpPr>
            <a:spLocks noChangeShapeType="1"/>
          </p:cNvSpPr>
          <p:nvPr>
            <p:custDataLst>
              <p:tags r:id="rId60"/>
            </p:custDataLst>
          </p:nvPr>
        </p:nvSpPr>
        <p:spPr bwMode="auto">
          <a:xfrm>
            <a:off x="6388100" y="152400"/>
            <a:ext cx="0" cy="1524000"/>
          </a:xfrm>
          <a:prstGeom prst="lin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16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3BCD29F8-4176-4475-8734-A53A9AC0049C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“Standard Order”</a:t>
            </a: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For practical reasons the parser must be </a:t>
            </a:r>
            <a:r>
              <a:rPr lang="en-US" i="1" dirty="0" smtClean="0">
                <a:solidFill>
                  <a:schemeClr val="tx2"/>
                </a:solidFill>
              </a:rPr>
              <a:t>deterministic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smtClean="0"/>
              <a:t>(no backtracking), and the source program is examined from </a:t>
            </a:r>
            <a:r>
              <a:rPr lang="en-US" i="1" dirty="0" smtClean="0">
                <a:solidFill>
                  <a:schemeClr val="tx2"/>
                </a:solidFill>
              </a:rPr>
              <a:t>left to right</a:t>
            </a:r>
            <a:r>
              <a:rPr lang="en-US" i="1" dirty="0" smtClean="0"/>
              <a:t>.</a:t>
            </a:r>
          </a:p>
          <a:p>
            <a:pPr lvl="1" eaLnBrk="1" hangingPunct="1"/>
            <a:r>
              <a:rPr lang="en-US" dirty="0" smtClean="0"/>
              <a:t>(i.e., parse the program in linear time in the order it appears in the source)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915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7A184259-E578-4516-BF90-68B4698FCED7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Common Orderings</a:t>
            </a:r>
          </a:p>
        </p:txBody>
      </p:sp>
      <p:sp>
        <p:nvSpPr>
          <p:cNvPr id="8198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sz="2800"/>
              <a:t>Top-down</a:t>
            </a:r>
          </a:p>
          <a:p>
            <a:pPr lvl="1" eaLnBrk="1" hangingPunct="1"/>
            <a:r>
              <a:rPr lang="en-US" sz="2400"/>
              <a:t>Start with the root</a:t>
            </a:r>
          </a:p>
          <a:p>
            <a:pPr lvl="1" eaLnBrk="1" hangingPunct="1"/>
            <a:r>
              <a:rPr lang="en-US" sz="2400"/>
              <a:t>Traverse the parse tree depth-first, left-to-right (leftmost derivation)</a:t>
            </a:r>
          </a:p>
          <a:p>
            <a:pPr lvl="1" eaLnBrk="1" hangingPunct="1"/>
            <a:r>
              <a:rPr lang="en-US" sz="2400"/>
              <a:t>LL(k)</a:t>
            </a:r>
          </a:p>
          <a:p>
            <a:pPr eaLnBrk="1" hangingPunct="1"/>
            <a:r>
              <a:rPr lang="en-US" sz="2800"/>
              <a:t>Bottom-up</a:t>
            </a:r>
          </a:p>
          <a:p>
            <a:pPr lvl="1" eaLnBrk="1" hangingPunct="1"/>
            <a:r>
              <a:rPr lang="en-US" sz="2400"/>
              <a:t>Start at leaves and build up to the root</a:t>
            </a:r>
          </a:p>
          <a:p>
            <a:pPr lvl="2" eaLnBrk="1" hangingPunct="1"/>
            <a:r>
              <a:rPr lang="en-US" sz="2000"/>
              <a:t>Effectively a rightmost derivation in reverse(!)</a:t>
            </a:r>
          </a:p>
          <a:p>
            <a:pPr lvl="1" eaLnBrk="1" hangingPunct="1"/>
            <a:r>
              <a:rPr lang="en-US" sz="2400"/>
              <a:t>LR(k) and subsets (LALR(k), SLR(k), etc.)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374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022EFC60-313C-4645-8202-775453D89564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922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“Something Useful”</a:t>
            </a:r>
          </a:p>
        </p:txBody>
      </p:sp>
      <p:sp>
        <p:nvSpPr>
          <p:cNvPr id="9222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/>
              <a:t>At each point (node) in the traversal, perform some </a:t>
            </a:r>
            <a:r>
              <a:rPr lang="en-US" sz="2800" i="1" dirty="0"/>
              <a:t>semantic action</a:t>
            </a:r>
            <a:endParaRPr lang="en-US" sz="2800" dirty="0"/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Construct nodes of full parse tree (rare)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Construct abstract syntax tree (common)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Construct linear, lower-level representation (more common in later parts of a modern compiler)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Generate target code on the fly (1-pass compiler; not common in production compilers – can’t generate </a:t>
            </a:r>
            <a:r>
              <a:rPr lang="en-US" sz="2400" dirty="0" smtClean="0"/>
              <a:t>good </a:t>
            </a:r>
            <a:r>
              <a:rPr lang="en-US" sz="2400" dirty="0"/>
              <a:t>code in one pass – but great if you need a </a:t>
            </a:r>
            <a:r>
              <a:rPr lang="en-US" sz="2400" dirty="0" smtClean="0"/>
              <a:t> quick </a:t>
            </a:r>
            <a:r>
              <a:rPr lang="en-US" sz="2400" dirty="0"/>
              <a:t>working compiler)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878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3C78E491-B348-4886-894F-BD4656767F69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1024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Context-Free Grammars</a:t>
            </a:r>
          </a:p>
        </p:txBody>
      </p:sp>
      <p:sp>
        <p:nvSpPr>
          <p:cNvPr id="10246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2800" dirty="0"/>
              <a:t>Formally, a </a:t>
            </a:r>
            <a:r>
              <a:rPr lang="en-US" sz="2800" dirty="0">
                <a:solidFill>
                  <a:schemeClr val="tx2"/>
                </a:solidFill>
              </a:rPr>
              <a:t>grammar </a:t>
            </a:r>
            <a:r>
              <a:rPr lang="en-US" sz="2800" i="1" dirty="0">
                <a:solidFill>
                  <a:schemeClr val="tx2"/>
                </a:solidFill>
              </a:rPr>
              <a:t>G</a:t>
            </a:r>
            <a:r>
              <a:rPr lang="en-US" sz="2800" dirty="0"/>
              <a:t>  is a tuple</a:t>
            </a:r>
            <a:r>
              <a:rPr lang="en-US" sz="2800" i="1" dirty="0"/>
              <a:t> &lt;N,</a:t>
            </a:r>
            <a:r>
              <a:rPr lang="el-GR" sz="2800" dirty="0"/>
              <a:t>Σ</a:t>
            </a:r>
            <a:r>
              <a:rPr lang="en-US" sz="2800" i="1" dirty="0"/>
              <a:t>,P,S&gt; </a:t>
            </a:r>
            <a:r>
              <a:rPr lang="en-US" sz="2800" dirty="0"/>
              <a:t>where</a:t>
            </a:r>
          </a:p>
          <a:p>
            <a:pPr lvl="1" eaLnBrk="1" hangingPunct="1"/>
            <a:r>
              <a:rPr lang="en-US" sz="2400" i="1" dirty="0"/>
              <a:t>N</a:t>
            </a:r>
            <a:r>
              <a:rPr lang="en-US" sz="2400" dirty="0"/>
              <a:t>  a finite set of </a:t>
            </a:r>
            <a:r>
              <a:rPr lang="en-US" sz="2400" i="1" dirty="0">
                <a:solidFill>
                  <a:schemeClr val="tx2"/>
                </a:solidFill>
              </a:rPr>
              <a:t>non-terminal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/>
              <a:t>symbols</a:t>
            </a:r>
          </a:p>
          <a:p>
            <a:pPr lvl="1" eaLnBrk="1" hangingPunct="1"/>
            <a:r>
              <a:rPr lang="el-GR" sz="2400" dirty="0"/>
              <a:t>Σ</a:t>
            </a:r>
            <a:r>
              <a:rPr lang="en-US" sz="2400" dirty="0"/>
              <a:t>  a finite set of </a:t>
            </a:r>
            <a:r>
              <a:rPr lang="en-US" sz="2400" i="1" dirty="0">
                <a:solidFill>
                  <a:schemeClr val="tx2"/>
                </a:solidFill>
              </a:rPr>
              <a:t>terminal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/>
              <a:t>symbols</a:t>
            </a:r>
          </a:p>
          <a:p>
            <a:pPr lvl="1" eaLnBrk="1" hangingPunct="1"/>
            <a:r>
              <a:rPr lang="en-US" sz="2400" i="1" dirty="0"/>
              <a:t>P  </a:t>
            </a:r>
            <a:r>
              <a:rPr lang="en-US" sz="2400" dirty="0"/>
              <a:t>a finite set of </a:t>
            </a:r>
            <a:r>
              <a:rPr lang="en-US" sz="2400" i="1" dirty="0">
                <a:solidFill>
                  <a:schemeClr val="tx2"/>
                </a:solidFill>
              </a:rPr>
              <a:t>productions</a:t>
            </a:r>
          </a:p>
          <a:p>
            <a:pPr lvl="2" eaLnBrk="1" hangingPunct="1"/>
            <a:r>
              <a:rPr lang="en-US" sz="2000" dirty="0"/>
              <a:t>A subset of</a:t>
            </a:r>
            <a:r>
              <a:rPr lang="en-US" sz="2000" i="1" dirty="0"/>
              <a:t> N × </a:t>
            </a:r>
            <a:r>
              <a:rPr lang="en-US" sz="2000" dirty="0"/>
              <a:t>(</a:t>
            </a:r>
            <a:r>
              <a:rPr lang="en-US" sz="2000" i="1" dirty="0"/>
              <a:t>N  </a:t>
            </a:r>
            <a:r>
              <a:rPr lang="en-US" sz="2000" dirty="0">
                <a:sym typeface="Symbol" pitchFamily="18" charset="2"/>
              </a:rPr>
              <a:t></a:t>
            </a:r>
            <a:r>
              <a:rPr lang="en-US" sz="2000" i="1" dirty="0">
                <a:sym typeface="Symbol" pitchFamily="18" charset="2"/>
              </a:rPr>
              <a:t> </a:t>
            </a:r>
            <a:r>
              <a:rPr lang="el-GR" sz="2000" dirty="0"/>
              <a:t>Σ</a:t>
            </a:r>
            <a:r>
              <a:rPr lang="en-US" sz="2000" i="1" dirty="0"/>
              <a:t> </a:t>
            </a:r>
            <a:r>
              <a:rPr lang="en-US" sz="2000" dirty="0"/>
              <a:t>)*</a:t>
            </a:r>
          </a:p>
          <a:p>
            <a:pPr lvl="1" eaLnBrk="1" hangingPunct="1"/>
            <a:r>
              <a:rPr lang="en-US" sz="2400" i="1" dirty="0"/>
              <a:t>S</a:t>
            </a:r>
            <a:r>
              <a:rPr lang="en-US" sz="2400" dirty="0"/>
              <a:t>  the </a:t>
            </a:r>
            <a:r>
              <a:rPr lang="en-US" sz="2400" i="1" dirty="0">
                <a:solidFill>
                  <a:schemeClr val="tx2"/>
                </a:solidFill>
              </a:rPr>
              <a:t>start symbol</a:t>
            </a:r>
            <a:r>
              <a:rPr lang="en-US" sz="2400" i="1" dirty="0"/>
              <a:t>,</a:t>
            </a:r>
            <a:r>
              <a:rPr lang="en-US" sz="2400" dirty="0"/>
              <a:t> a distinguished element of </a:t>
            </a:r>
            <a:r>
              <a:rPr lang="en-US" sz="2400" i="1" dirty="0"/>
              <a:t>N</a:t>
            </a:r>
            <a:r>
              <a:rPr lang="en-US" sz="2400" dirty="0"/>
              <a:t> </a:t>
            </a:r>
            <a:endParaRPr lang="en-US" sz="2400" i="1" dirty="0"/>
          </a:p>
          <a:p>
            <a:pPr lvl="2" eaLnBrk="1" hangingPunct="1"/>
            <a:r>
              <a:rPr lang="en-US" sz="2000" dirty="0"/>
              <a:t>If not specified otherwise, this is usually assumed to be the non-terminal on the left of the first production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146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  <p:custDataLst>
              <p:tags r:id="rId2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919EEC7A-7377-400D-92CB-A54C5638C1C3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11269" name="Rectangle 2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Standard Notations</a:t>
            </a:r>
          </a:p>
        </p:txBody>
      </p:sp>
      <p:sp>
        <p:nvSpPr>
          <p:cNvPr id="11270" name="Rectangle 3"/>
          <p:cNvSpPr>
            <a:spLocks noGrp="1" noChangeArrowheads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a, b, c   elements of </a:t>
            </a:r>
            <a:r>
              <a:rPr lang="el-GR" dirty="0" smtClean="0"/>
              <a:t>Σ</a:t>
            </a:r>
            <a:endParaRPr lang="en-US" dirty="0" smtClean="0"/>
          </a:p>
          <a:p>
            <a:pPr eaLnBrk="1" hangingPunct="1"/>
            <a:r>
              <a:rPr lang="en-US" dirty="0" smtClean="0"/>
              <a:t>w, x, y, z   elements of </a:t>
            </a:r>
            <a:r>
              <a:rPr lang="el-GR" dirty="0" smtClean="0"/>
              <a:t>Σ</a:t>
            </a:r>
            <a:r>
              <a:rPr lang="en-US" dirty="0" smtClean="0"/>
              <a:t>*</a:t>
            </a:r>
          </a:p>
          <a:p>
            <a:pPr eaLnBrk="1" hangingPunct="1"/>
            <a:r>
              <a:rPr lang="en-US" dirty="0" smtClean="0"/>
              <a:t>A, B, C   elements of </a:t>
            </a:r>
            <a:r>
              <a:rPr lang="en-US" i="1" dirty="0" smtClean="0"/>
              <a:t>N</a:t>
            </a:r>
            <a:endParaRPr lang="en-US" dirty="0" smtClean="0"/>
          </a:p>
          <a:p>
            <a:pPr eaLnBrk="1" hangingPunct="1"/>
            <a:r>
              <a:rPr lang="en-US" dirty="0" smtClean="0"/>
              <a:t>X, Y, Z   elements of </a:t>
            </a:r>
            <a:r>
              <a:rPr lang="en-US" i="1" dirty="0" smtClean="0"/>
              <a:t>N</a:t>
            </a:r>
            <a:r>
              <a:rPr lang="en-US" dirty="0" smtClean="0"/>
              <a:t>        </a:t>
            </a:r>
            <a:r>
              <a:rPr lang="el-GR" dirty="0" smtClean="0"/>
              <a:t>Σ</a:t>
            </a:r>
            <a:endParaRPr lang="en-US" dirty="0" smtClean="0"/>
          </a:p>
          <a:p>
            <a:pPr eaLnBrk="1" hangingPunct="1"/>
            <a:r>
              <a:rPr lang="el-GR" dirty="0" smtClean="0">
                <a:sym typeface="Symbol" pitchFamily="18" charset="2"/>
              </a:rPr>
              <a:t></a:t>
            </a:r>
            <a:r>
              <a:rPr lang="en-US" dirty="0" smtClean="0">
                <a:sym typeface="Symbol" pitchFamily="18" charset="2"/>
              </a:rPr>
              <a:t>, </a:t>
            </a:r>
            <a:r>
              <a:rPr lang="el-GR" dirty="0" smtClean="0">
                <a:sym typeface="Symbol" pitchFamily="18" charset="2"/>
              </a:rPr>
              <a:t></a:t>
            </a:r>
            <a:r>
              <a:rPr lang="en-US" dirty="0" smtClean="0">
                <a:sym typeface="Symbol" pitchFamily="18" charset="2"/>
              </a:rPr>
              <a:t>, </a:t>
            </a:r>
            <a:r>
              <a:rPr lang="el-GR" dirty="0" smtClean="0">
                <a:sym typeface="Symbol" pitchFamily="18" charset="2"/>
              </a:rPr>
              <a:t></a:t>
            </a:r>
            <a:r>
              <a:rPr lang="en-US" dirty="0" smtClean="0"/>
              <a:t>   elements of (</a:t>
            </a:r>
            <a:r>
              <a:rPr lang="en-US" i="1" dirty="0" smtClean="0"/>
              <a:t>N</a:t>
            </a:r>
            <a:r>
              <a:rPr lang="en-US" dirty="0" smtClean="0"/>
              <a:t>       </a:t>
            </a:r>
            <a:r>
              <a:rPr lang="el-GR" dirty="0" smtClean="0"/>
              <a:t>Σ</a:t>
            </a:r>
            <a:r>
              <a:rPr lang="en-US" dirty="0" smtClean="0"/>
              <a:t> )*</a:t>
            </a:r>
          </a:p>
          <a:p>
            <a:pPr eaLnBrk="1" hangingPunct="1"/>
            <a:r>
              <a:rPr lang="en-US" dirty="0" smtClean="0"/>
              <a:t>A     </a:t>
            </a:r>
            <a:r>
              <a:rPr lang="el-GR" dirty="0" smtClean="0">
                <a:sym typeface="Symbol" pitchFamily="18" charset="2"/>
              </a:rPr>
              <a:t></a:t>
            </a:r>
            <a:r>
              <a:rPr lang="en-US" dirty="0" smtClean="0"/>
              <a:t> or A ::= </a:t>
            </a:r>
            <a:r>
              <a:rPr lang="el-GR" dirty="0" smtClean="0">
                <a:sym typeface="Symbol" pitchFamily="18" charset="2"/>
              </a:rPr>
              <a:t></a:t>
            </a:r>
            <a:r>
              <a:rPr lang="en-US" dirty="0" smtClean="0"/>
              <a:t> if &lt;A, </a:t>
            </a:r>
            <a:r>
              <a:rPr lang="el-GR" dirty="0" smtClean="0">
                <a:sym typeface="Symbol" pitchFamily="18" charset="2"/>
              </a:rPr>
              <a:t></a:t>
            </a:r>
            <a:r>
              <a:rPr lang="en-US" dirty="0" smtClean="0"/>
              <a:t>&gt; in </a:t>
            </a:r>
            <a:r>
              <a:rPr lang="en-US" i="1" dirty="0" smtClean="0"/>
              <a:t>P</a:t>
            </a:r>
            <a:r>
              <a:rPr lang="en-US" dirty="0" smtClean="0"/>
              <a:t> </a:t>
            </a:r>
            <a:endParaRPr lang="el-GR" dirty="0" smtClean="0"/>
          </a:p>
        </p:txBody>
      </p:sp>
      <p:graphicFrame>
        <p:nvGraphicFramePr>
          <p:cNvPr id="11271" name="Object 4"/>
          <p:cNvGraphicFramePr>
            <a:graphicFrameLocks noGrp="1" noChangeAspect="1"/>
          </p:cNvGraphicFramePr>
          <p:nvPr>
            <p:ph sz="half" idx="4294967295"/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2442742081"/>
              </p:ext>
            </p:extLst>
          </p:nvPr>
        </p:nvGraphicFramePr>
        <p:xfrm>
          <a:off x="5422006" y="3396804"/>
          <a:ext cx="427038" cy="328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8" name="Equation" r:id="rId9" imgW="164814" imgH="126780" progId="Equation.3">
                  <p:embed/>
                </p:oleObj>
              </mc:Choice>
              <mc:Fallback>
                <p:oleObj name="Equation" r:id="rId9" imgW="164814" imgH="1267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2006" y="3396804"/>
                        <a:ext cx="427038" cy="328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2" name="Object 6"/>
          <p:cNvGraphicFramePr>
            <a:graphicFrameLocks noChangeAspect="1"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969814125"/>
              </p:ext>
            </p:extLst>
          </p:nvPr>
        </p:nvGraphicFramePr>
        <p:xfrm>
          <a:off x="5422007" y="3789711"/>
          <a:ext cx="427037" cy="32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9" name="Equation" r:id="rId11" imgW="164814" imgH="126780" progId="Equation.3">
                  <p:embed/>
                </p:oleObj>
              </mc:Choice>
              <mc:Fallback>
                <p:oleObj name="Equation" r:id="rId11" imgW="164814" imgH="1267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2007" y="3789711"/>
                        <a:ext cx="427037" cy="328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3" name="Line 7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3227165" y="4343400"/>
            <a:ext cx="22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34035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141</TotalTime>
  <Words>1333</Words>
  <Application>Microsoft Office PowerPoint</Application>
  <PresentationFormat>Widescreen</PresentationFormat>
  <Paragraphs>294</Paragraphs>
  <Slides>32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Arial</vt:lpstr>
      <vt:lpstr>Calibri</vt:lpstr>
      <vt:lpstr>Century Gothic</vt:lpstr>
      <vt:lpstr>Symbol</vt:lpstr>
      <vt:lpstr>Tahoma</vt:lpstr>
      <vt:lpstr>Wingdings</vt:lpstr>
      <vt:lpstr>Wingdings 3</vt:lpstr>
      <vt:lpstr>Wisp</vt:lpstr>
      <vt:lpstr>Equation</vt:lpstr>
      <vt:lpstr>Parsing &amp; Context-Free Grammars </vt:lpstr>
      <vt:lpstr>Agenda</vt:lpstr>
      <vt:lpstr>Parsing</vt:lpstr>
      <vt:lpstr>Example </vt:lpstr>
      <vt:lpstr>“Standard Order”</vt:lpstr>
      <vt:lpstr>Common Orderings</vt:lpstr>
      <vt:lpstr>“Something Useful”</vt:lpstr>
      <vt:lpstr>Context-Free Grammars</vt:lpstr>
      <vt:lpstr>Standard Notations</vt:lpstr>
      <vt:lpstr>Derivation Relations (1)</vt:lpstr>
      <vt:lpstr>Derivation Relations (2)</vt:lpstr>
      <vt:lpstr>Languages</vt:lpstr>
      <vt:lpstr>Reduced Grammars</vt:lpstr>
      <vt:lpstr>Ambiguity</vt:lpstr>
      <vt:lpstr>Example: Ambiguous Grammar for Arithmetic Expressions</vt:lpstr>
      <vt:lpstr>Example (cont)</vt:lpstr>
      <vt:lpstr>Example (cont)</vt:lpstr>
      <vt:lpstr>Another example</vt:lpstr>
      <vt:lpstr>What’s going on here?</vt:lpstr>
      <vt:lpstr>Classic Expression Grammar</vt:lpstr>
      <vt:lpstr>Derive 2 + 3 * 4</vt:lpstr>
      <vt:lpstr>Check: Derive 5 + 6 + 7</vt:lpstr>
      <vt:lpstr>Check: Derive 5 + (6 + 7)</vt:lpstr>
      <vt:lpstr>Another Classic Example</vt:lpstr>
      <vt:lpstr>One Derivation</vt:lpstr>
      <vt:lpstr>Another Derivation</vt:lpstr>
      <vt:lpstr>Solving “if” Ambiguity</vt:lpstr>
      <vt:lpstr>Resolving Ambiguity with Grammar (1)</vt:lpstr>
      <vt:lpstr>Resolving Ambiguity with Grammar (2)</vt:lpstr>
      <vt:lpstr>Parser Tools and Operators</vt:lpstr>
      <vt:lpstr>Parser Tools and Ambiguous Grammars</vt:lpstr>
      <vt:lpstr>Next…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146</cp:revision>
  <dcterms:created xsi:type="dcterms:W3CDTF">2020-06-07T14:00:41Z</dcterms:created>
  <dcterms:modified xsi:type="dcterms:W3CDTF">2021-01-20T13:38:26Z</dcterms:modified>
</cp:coreProperties>
</file>